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62" r:id="rId6"/>
    <p:sldId id="338" r:id="rId7"/>
    <p:sldId id="304" r:id="rId8"/>
    <p:sldId id="267" r:id="rId9"/>
    <p:sldId id="271" r:id="rId10"/>
    <p:sldId id="272" r:id="rId11"/>
    <p:sldId id="348" r:id="rId12"/>
    <p:sldId id="277" r:id="rId13"/>
    <p:sldId id="278" r:id="rId14"/>
    <p:sldId id="284" r:id="rId15"/>
    <p:sldId id="288" r:id="rId16"/>
    <p:sldId id="279" r:id="rId17"/>
    <p:sldId id="280" r:id="rId18"/>
    <p:sldId id="281" r:id="rId19"/>
    <p:sldId id="293" r:id="rId20"/>
    <p:sldId id="282" r:id="rId21"/>
    <p:sldId id="339" r:id="rId22"/>
    <p:sldId id="283" r:id="rId23"/>
    <p:sldId id="319" r:id="rId24"/>
    <p:sldId id="295" r:id="rId25"/>
    <p:sldId id="296" r:id="rId26"/>
    <p:sldId id="297" r:id="rId27"/>
    <p:sldId id="273" r:id="rId28"/>
    <p:sldId id="305" r:id="rId29"/>
    <p:sldId id="307" r:id="rId30"/>
    <p:sldId id="308" r:id="rId31"/>
    <p:sldId id="309" r:id="rId32"/>
    <p:sldId id="313" r:id="rId33"/>
    <p:sldId id="311" r:id="rId34"/>
    <p:sldId id="320" r:id="rId35"/>
    <p:sldId id="336" r:id="rId36"/>
    <p:sldId id="321" r:id="rId37"/>
    <p:sldId id="322" r:id="rId38"/>
    <p:sldId id="326" r:id="rId39"/>
    <p:sldId id="327" r:id="rId40"/>
    <p:sldId id="323" r:id="rId41"/>
    <p:sldId id="324" r:id="rId42"/>
    <p:sldId id="325" r:id="rId43"/>
    <p:sldId id="341" r:id="rId44"/>
    <p:sldId id="347" r:id="rId45"/>
    <p:sldId id="33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896"/>
    <a:srgbClr val="CC0000"/>
    <a:srgbClr val="FF0000"/>
    <a:srgbClr val="000000"/>
    <a:srgbClr val="170B01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4" autoAdjust="0"/>
  </p:normalViewPr>
  <p:slideViewPr>
    <p:cSldViewPr>
      <p:cViewPr varScale="1">
        <p:scale>
          <a:sx n="47" d="100"/>
          <a:sy n="47" d="100"/>
        </p:scale>
        <p:origin x="-128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3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C1AD0-2780-49DB-89F3-B0A1327F086D}" type="doc">
      <dgm:prSet loTypeId="urn:microsoft.com/office/officeart/2005/8/layout/pyramid1" loCatId="pyramid" qsTypeId="urn:microsoft.com/office/officeart/2005/8/quickstyle/3d8" qsCatId="3D" csTypeId="urn:microsoft.com/office/officeart/2005/8/colors/colorful5" csCatId="colorful" phldr="1"/>
      <dgm:spPr/>
    </dgm:pt>
    <dgm:pt modelId="{B103545E-1EEA-487B-A55A-0CF85E8AFCAC}">
      <dgm:prSet phldrT="[Text]" custT="1"/>
      <dgm:spPr/>
      <dgm:t>
        <a:bodyPr/>
        <a:lstStyle/>
        <a:p>
          <a:r>
            <a:rPr lang="en-US" sz="2000" b="1" dirty="0" smtClean="0">
              <a:latin typeface="Arial Black" pitchFamily="34" charset="0"/>
            </a:rPr>
            <a:t>Secondary health care</a:t>
          </a:r>
          <a:endParaRPr lang="en-US" sz="2000" b="1" dirty="0">
            <a:latin typeface="Arial Black" pitchFamily="34" charset="0"/>
          </a:endParaRPr>
        </a:p>
      </dgm:t>
    </dgm:pt>
    <dgm:pt modelId="{CEA11BFC-E985-4802-83AC-F6814CEB541F}" type="parTrans" cxnId="{59D69B02-6F09-470E-B6C4-710320B712F3}">
      <dgm:prSet/>
      <dgm:spPr/>
      <dgm:t>
        <a:bodyPr/>
        <a:lstStyle/>
        <a:p>
          <a:endParaRPr lang="en-US"/>
        </a:p>
      </dgm:t>
    </dgm:pt>
    <dgm:pt modelId="{F42BA9A2-9F9D-4744-A508-9719BAD0F1E1}" type="sibTrans" cxnId="{59D69B02-6F09-470E-B6C4-710320B712F3}">
      <dgm:prSet/>
      <dgm:spPr/>
      <dgm:t>
        <a:bodyPr/>
        <a:lstStyle/>
        <a:p>
          <a:endParaRPr lang="en-US"/>
        </a:p>
      </dgm:t>
    </dgm:pt>
    <dgm:pt modelId="{3FD97801-D40A-4FAE-BCBF-A0FDFBCEAE8D}">
      <dgm:prSet phldrT="[Text]" custT="1"/>
      <dgm:spPr/>
      <dgm:t>
        <a:bodyPr/>
        <a:lstStyle/>
        <a:p>
          <a:r>
            <a:rPr lang="en-US" sz="2000" dirty="0" smtClean="0">
              <a:latin typeface="Arial Black" pitchFamily="34" charset="0"/>
            </a:rPr>
            <a:t>Primary health care</a:t>
          </a:r>
          <a:endParaRPr lang="en-US" sz="2000" dirty="0">
            <a:latin typeface="Arial Black" pitchFamily="34" charset="0"/>
          </a:endParaRPr>
        </a:p>
      </dgm:t>
    </dgm:pt>
    <dgm:pt modelId="{F0BDB983-A3C5-4C18-B15B-45D9724D37A6}" type="parTrans" cxnId="{A6CE1816-83E5-4A58-AA0B-D1E3AD6C744D}">
      <dgm:prSet/>
      <dgm:spPr/>
      <dgm:t>
        <a:bodyPr/>
        <a:lstStyle/>
        <a:p>
          <a:endParaRPr lang="en-US"/>
        </a:p>
      </dgm:t>
    </dgm:pt>
    <dgm:pt modelId="{8D49C778-0C01-4590-B3D2-BA27BB715BD2}" type="sibTrans" cxnId="{A6CE1816-83E5-4A58-AA0B-D1E3AD6C744D}">
      <dgm:prSet/>
      <dgm:spPr/>
      <dgm:t>
        <a:bodyPr/>
        <a:lstStyle/>
        <a:p>
          <a:endParaRPr lang="en-US"/>
        </a:p>
      </dgm:t>
    </dgm:pt>
    <dgm:pt modelId="{8FE91627-2FA0-4905-8CA6-0A543EC46E1A}">
      <dgm:prSet phldrT="[Text]"/>
      <dgm:spPr/>
      <dgm:t>
        <a:bodyPr/>
        <a:lstStyle/>
        <a:p>
          <a:endParaRPr lang="en-US" dirty="0"/>
        </a:p>
      </dgm:t>
    </dgm:pt>
    <dgm:pt modelId="{F26F7AB5-D050-4052-8A5C-202457817DAF}" type="sibTrans" cxnId="{76E874F3-1BF7-4721-A473-3199FC336673}">
      <dgm:prSet/>
      <dgm:spPr/>
      <dgm:t>
        <a:bodyPr/>
        <a:lstStyle/>
        <a:p>
          <a:endParaRPr lang="en-US"/>
        </a:p>
      </dgm:t>
    </dgm:pt>
    <dgm:pt modelId="{41C3CE38-DAEB-4BF9-9F33-7918089A4FFB}" type="parTrans" cxnId="{76E874F3-1BF7-4721-A473-3199FC336673}">
      <dgm:prSet/>
      <dgm:spPr/>
      <dgm:t>
        <a:bodyPr/>
        <a:lstStyle/>
        <a:p>
          <a:endParaRPr lang="en-US"/>
        </a:p>
      </dgm:t>
    </dgm:pt>
    <dgm:pt modelId="{E6C0C984-908D-4A8F-8B11-E37691152BFC}" type="pres">
      <dgm:prSet presAssocID="{A00C1AD0-2780-49DB-89F3-B0A1327F086D}" presName="Name0" presStyleCnt="0">
        <dgm:presLayoutVars>
          <dgm:dir/>
          <dgm:animLvl val="lvl"/>
          <dgm:resizeHandles val="exact"/>
        </dgm:presLayoutVars>
      </dgm:prSet>
      <dgm:spPr/>
    </dgm:pt>
    <dgm:pt modelId="{DFCD6C1B-B041-423E-AE7E-A8C9D2102FD8}" type="pres">
      <dgm:prSet presAssocID="{8FE91627-2FA0-4905-8CA6-0A543EC46E1A}" presName="Name8" presStyleCnt="0"/>
      <dgm:spPr/>
    </dgm:pt>
    <dgm:pt modelId="{CE3B8966-5823-4FE0-B113-BE959A6C7B85}" type="pres">
      <dgm:prSet presAssocID="{8FE91627-2FA0-4905-8CA6-0A543EC46E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3955A-9221-4457-BA1D-1ADFF5DC8B9E}" type="pres">
      <dgm:prSet presAssocID="{8FE91627-2FA0-4905-8CA6-0A543EC46E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BE76A-6299-4F40-9FDA-D4612A509657}" type="pres">
      <dgm:prSet presAssocID="{B103545E-1EEA-487B-A55A-0CF85E8AFCAC}" presName="Name8" presStyleCnt="0"/>
      <dgm:spPr/>
    </dgm:pt>
    <dgm:pt modelId="{D05BA2B9-EDF5-4632-B99F-705257EABB59}" type="pres">
      <dgm:prSet presAssocID="{B103545E-1EEA-487B-A55A-0CF85E8AFCA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939B8-8A59-4CF4-AE8A-250671E10F0D}" type="pres">
      <dgm:prSet presAssocID="{B103545E-1EEA-487B-A55A-0CF85E8AFC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41B45-AC2C-48E6-8771-EFFDD5CB3604}" type="pres">
      <dgm:prSet presAssocID="{3FD97801-D40A-4FAE-BCBF-A0FDFBCEAE8D}" presName="Name8" presStyleCnt="0"/>
      <dgm:spPr/>
    </dgm:pt>
    <dgm:pt modelId="{CF0D490D-0C4F-48A9-A095-8153F5C0261E}" type="pres">
      <dgm:prSet presAssocID="{3FD97801-D40A-4FAE-BCBF-A0FDFBCEAE8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A6539-A776-445F-99A6-B299F43D8A65}" type="pres">
      <dgm:prSet presAssocID="{3FD97801-D40A-4FAE-BCBF-A0FDFBCEAE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6969A7-649A-4BDF-BA42-F8CAAFBAF889}" type="presOf" srcId="{3FD97801-D40A-4FAE-BCBF-A0FDFBCEAE8D}" destId="{5A3A6539-A776-445F-99A6-B299F43D8A65}" srcOrd="1" destOrd="0" presId="urn:microsoft.com/office/officeart/2005/8/layout/pyramid1"/>
    <dgm:cxn modelId="{C48080C1-E784-4843-872F-8A7BD2D1BB6C}" type="presOf" srcId="{A00C1AD0-2780-49DB-89F3-B0A1327F086D}" destId="{E6C0C984-908D-4A8F-8B11-E37691152BFC}" srcOrd="0" destOrd="0" presId="urn:microsoft.com/office/officeart/2005/8/layout/pyramid1"/>
    <dgm:cxn modelId="{635BCF04-5EE2-4C8A-A837-EED7FD97DD9E}" type="presOf" srcId="{8FE91627-2FA0-4905-8CA6-0A543EC46E1A}" destId="{4263955A-9221-4457-BA1D-1ADFF5DC8B9E}" srcOrd="1" destOrd="0" presId="urn:microsoft.com/office/officeart/2005/8/layout/pyramid1"/>
    <dgm:cxn modelId="{59D69B02-6F09-470E-B6C4-710320B712F3}" srcId="{A00C1AD0-2780-49DB-89F3-B0A1327F086D}" destId="{B103545E-1EEA-487B-A55A-0CF85E8AFCAC}" srcOrd="1" destOrd="0" parTransId="{CEA11BFC-E985-4802-83AC-F6814CEB541F}" sibTransId="{F42BA9A2-9F9D-4744-A508-9719BAD0F1E1}"/>
    <dgm:cxn modelId="{F00278E3-2C01-4033-A2A3-9DA6F338D698}" type="presOf" srcId="{B103545E-1EEA-487B-A55A-0CF85E8AFCAC}" destId="{508939B8-8A59-4CF4-AE8A-250671E10F0D}" srcOrd="1" destOrd="0" presId="urn:microsoft.com/office/officeart/2005/8/layout/pyramid1"/>
    <dgm:cxn modelId="{E26A6207-00F6-4FEF-82B7-E1F849C964C8}" type="presOf" srcId="{B103545E-1EEA-487B-A55A-0CF85E8AFCAC}" destId="{D05BA2B9-EDF5-4632-B99F-705257EABB59}" srcOrd="0" destOrd="0" presId="urn:microsoft.com/office/officeart/2005/8/layout/pyramid1"/>
    <dgm:cxn modelId="{303131C4-367D-4F50-865C-BEC49C60404A}" type="presOf" srcId="{3FD97801-D40A-4FAE-BCBF-A0FDFBCEAE8D}" destId="{CF0D490D-0C4F-48A9-A095-8153F5C0261E}" srcOrd="0" destOrd="0" presId="urn:microsoft.com/office/officeart/2005/8/layout/pyramid1"/>
    <dgm:cxn modelId="{A6CE1816-83E5-4A58-AA0B-D1E3AD6C744D}" srcId="{A00C1AD0-2780-49DB-89F3-B0A1327F086D}" destId="{3FD97801-D40A-4FAE-BCBF-A0FDFBCEAE8D}" srcOrd="2" destOrd="0" parTransId="{F0BDB983-A3C5-4C18-B15B-45D9724D37A6}" sibTransId="{8D49C778-0C01-4590-B3D2-BA27BB715BD2}"/>
    <dgm:cxn modelId="{76E874F3-1BF7-4721-A473-3199FC336673}" srcId="{A00C1AD0-2780-49DB-89F3-B0A1327F086D}" destId="{8FE91627-2FA0-4905-8CA6-0A543EC46E1A}" srcOrd="0" destOrd="0" parTransId="{41C3CE38-DAEB-4BF9-9F33-7918089A4FFB}" sibTransId="{F26F7AB5-D050-4052-8A5C-202457817DAF}"/>
    <dgm:cxn modelId="{41E6D66A-1BBE-4B35-B8A8-375365F99E38}" type="presOf" srcId="{8FE91627-2FA0-4905-8CA6-0A543EC46E1A}" destId="{CE3B8966-5823-4FE0-B113-BE959A6C7B85}" srcOrd="0" destOrd="0" presId="urn:microsoft.com/office/officeart/2005/8/layout/pyramid1"/>
    <dgm:cxn modelId="{00AECD11-3F12-4334-9450-CFC7ADDAE9CB}" type="presParOf" srcId="{E6C0C984-908D-4A8F-8B11-E37691152BFC}" destId="{DFCD6C1B-B041-423E-AE7E-A8C9D2102FD8}" srcOrd="0" destOrd="0" presId="urn:microsoft.com/office/officeart/2005/8/layout/pyramid1"/>
    <dgm:cxn modelId="{E0D7B43B-DE27-45F4-A4F7-9DAE7243059F}" type="presParOf" srcId="{DFCD6C1B-B041-423E-AE7E-A8C9D2102FD8}" destId="{CE3B8966-5823-4FE0-B113-BE959A6C7B85}" srcOrd="0" destOrd="0" presId="urn:microsoft.com/office/officeart/2005/8/layout/pyramid1"/>
    <dgm:cxn modelId="{A5F8932F-3F9D-4AED-A124-EA30FF9D1B21}" type="presParOf" srcId="{DFCD6C1B-B041-423E-AE7E-A8C9D2102FD8}" destId="{4263955A-9221-4457-BA1D-1ADFF5DC8B9E}" srcOrd="1" destOrd="0" presId="urn:microsoft.com/office/officeart/2005/8/layout/pyramid1"/>
    <dgm:cxn modelId="{EE734A16-DF78-4396-A77C-774949015042}" type="presParOf" srcId="{E6C0C984-908D-4A8F-8B11-E37691152BFC}" destId="{E27BE76A-6299-4F40-9FDA-D4612A509657}" srcOrd="1" destOrd="0" presId="urn:microsoft.com/office/officeart/2005/8/layout/pyramid1"/>
    <dgm:cxn modelId="{538B55DF-9B6B-4454-8225-1C326AE9CC74}" type="presParOf" srcId="{E27BE76A-6299-4F40-9FDA-D4612A509657}" destId="{D05BA2B9-EDF5-4632-B99F-705257EABB59}" srcOrd="0" destOrd="0" presId="urn:microsoft.com/office/officeart/2005/8/layout/pyramid1"/>
    <dgm:cxn modelId="{033C2F2E-23E7-4392-A866-0364A074E7BD}" type="presParOf" srcId="{E27BE76A-6299-4F40-9FDA-D4612A509657}" destId="{508939B8-8A59-4CF4-AE8A-250671E10F0D}" srcOrd="1" destOrd="0" presId="urn:microsoft.com/office/officeart/2005/8/layout/pyramid1"/>
    <dgm:cxn modelId="{C7F4C415-8A08-4493-BD7B-351B66FDD178}" type="presParOf" srcId="{E6C0C984-908D-4A8F-8B11-E37691152BFC}" destId="{33B41B45-AC2C-48E6-8771-EFFDD5CB3604}" srcOrd="2" destOrd="0" presId="urn:microsoft.com/office/officeart/2005/8/layout/pyramid1"/>
    <dgm:cxn modelId="{6662472B-2295-4B2F-8623-6B4E5BEBC0F9}" type="presParOf" srcId="{33B41B45-AC2C-48E6-8771-EFFDD5CB3604}" destId="{CF0D490D-0C4F-48A9-A095-8153F5C0261E}" srcOrd="0" destOrd="0" presId="urn:microsoft.com/office/officeart/2005/8/layout/pyramid1"/>
    <dgm:cxn modelId="{E47D5177-CA69-42D2-817B-56CC7411F9A5}" type="presParOf" srcId="{33B41B45-AC2C-48E6-8771-EFFDD5CB3604}" destId="{5A3A6539-A776-445F-99A6-B299F43D8A6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F9156-888D-4BB7-A057-C80371A6865F}" type="doc">
      <dgm:prSet loTypeId="urn:microsoft.com/office/officeart/2005/8/layout/process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816FF3-55A8-4B5A-9F13-4E7F26A878AA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352896"/>
          </a:solidFill>
        </a:ln>
      </dgm:spPr>
      <dgm:t>
        <a:bodyPr/>
        <a:lstStyle/>
        <a:p>
          <a:r>
            <a:rPr lang="en-US" dirty="0" smtClean="0">
              <a:ln>
                <a:solidFill>
                  <a:srgbClr val="CC0000"/>
                </a:solidFill>
              </a:ln>
              <a:effectLst/>
              <a:latin typeface="Arial Black" pitchFamily="34" charset="0"/>
            </a:rPr>
            <a:t>Central</a:t>
          </a:r>
          <a:endParaRPr lang="en-US" dirty="0">
            <a:ln>
              <a:solidFill>
                <a:srgbClr val="CC0000"/>
              </a:solidFill>
            </a:ln>
            <a:latin typeface="Arial Black" pitchFamily="34" charset="0"/>
          </a:endParaRPr>
        </a:p>
      </dgm:t>
    </dgm:pt>
    <dgm:pt modelId="{D766144F-3FED-454A-96C0-9AC24B7EAAF5}" type="parTrans" cxnId="{9DF30F8A-4621-4D89-916F-16F0A4659856}">
      <dgm:prSet/>
      <dgm:spPr/>
      <dgm:t>
        <a:bodyPr/>
        <a:lstStyle/>
        <a:p>
          <a:endParaRPr lang="en-US"/>
        </a:p>
      </dgm:t>
    </dgm:pt>
    <dgm:pt modelId="{5A6DFC54-B956-40EA-871D-CFAAC52B6DEB}" type="sibTrans" cxnId="{9DF30F8A-4621-4D89-916F-16F0A4659856}">
      <dgm:prSet/>
      <dgm:spPr/>
      <dgm:t>
        <a:bodyPr/>
        <a:lstStyle/>
        <a:p>
          <a:endParaRPr lang="en-US"/>
        </a:p>
      </dgm:t>
    </dgm:pt>
    <dgm:pt modelId="{10CD8DD5-71DF-4650-B2C6-453D1E9A8DB5}">
      <dgm:prSet phldrT="[Text]"/>
      <dgm:spPr>
        <a:ln w="12700">
          <a:solidFill>
            <a:srgbClr val="000000"/>
          </a:solidFill>
        </a:ln>
      </dgm:spPr>
      <dgm:t>
        <a:bodyPr/>
        <a:lstStyle/>
        <a:p>
          <a:r>
            <a:rPr lang="en-US" dirty="0" smtClean="0">
              <a:ln>
                <a:solidFill>
                  <a:srgbClr val="080808"/>
                </a:solidFill>
              </a:ln>
              <a:effectLst/>
              <a:latin typeface="Arial Black" pitchFamily="34" charset="0"/>
            </a:rPr>
            <a:t>Local or peripheral</a:t>
          </a:r>
          <a:endParaRPr lang="en-US" dirty="0">
            <a:ln>
              <a:solidFill>
                <a:srgbClr val="080808"/>
              </a:solidFill>
            </a:ln>
            <a:latin typeface="Arial Black" pitchFamily="34" charset="0"/>
          </a:endParaRPr>
        </a:p>
      </dgm:t>
    </dgm:pt>
    <dgm:pt modelId="{FDBBE3AB-4165-4212-9FAE-371579A0832B}" type="parTrans" cxnId="{692C3B3C-8D68-4ADA-9056-424E2DE99C1E}">
      <dgm:prSet/>
      <dgm:spPr/>
      <dgm:t>
        <a:bodyPr/>
        <a:lstStyle/>
        <a:p>
          <a:endParaRPr lang="en-US"/>
        </a:p>
      </dgm:t>
    </dgm:pt>
    <dgm:pt modelId="{AA9CB3DD-0A59-4A34-8E88-D3935C5506F2}" type="sibTrans" cxnId="{692C3B3C-8D68-4ADA-9056-424E2DE99C1E}">
      <dgm:prSet/>
      <dgm:spPr/>
      <dgm:t>
        <a:bodyPr/>
        <a:lstStyle/>
        <a:p>
          <a:endParaRPr lang="en-US"/>
        </a:p>
      </dgm:t>
    </dgm:pt>
    <dgm:pt modelId="{8518E11C-D3DA-4F31-802A-E3BE251FD5BA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 w="12700">
          <a:solidFill>
            <a:srgbClr val="170B01"/>
          </a:solidFill>
        </a:ln>
      </dgm:spPr>
      <dgm:t>
        <a:bodyPr/>
        <a:lstStyle/>
        <a:p>
          <a:r>
            <a:rPr lang="en-US" dirty="0" smtClean="0">
              <a:ln>
                <a:solidFill>
                  <a:srgbClr val="FF0000"/>
                </a:solidFill>
              </a:ln>
              <a:effectLst/>
              <a:latin typeface="Arial Black" pitchFamily="34" charset="0"/>
            </a:rPr>
            <a:t>State</a:t>
          </a:r>
          <a:endParaRPr lang="en-US" dirty="0">
            <a:ln>
              <a:solidFill>
                <a:srgbClr val="FF0000"/>
              </a:solidFill>
            </a:ln>
            <a:latin typeface="Arial Black" pitchFamily="34" charset="0"/>
          </a:endParaRPr>
        </a:p>
      </dgm:t>
    </dgm:pt>
    <dgm:pt modelId="{69D9A39F-8444-4063-9691-8282D3EB6112}" type="sibTrans" cxnId="{A3911662-2528-43CA-B4E9-7C885F48EDF7}">
      <dgm:prSet/>
      <dgm:spPr/>
      <dgm:t>
        <a:bodyPr/>
        <a:lstStyle/>
        <a:p>
          <a:endParaRPr lang="en-US"/>
        </a:p>
      </dgm:t>
    </dgm:pt>
    <dgm:pt modelId="{F9BE33C3-FF2E-437F-B4F6-78153C9AF6E8}" type="parTrans" cxnId="{A3911662-2528-43CA-B4E9-7C885F48EDF7}">
      <dgm:prSet/>
      <dgm:spPr/>
      <dgm:t>
        <a:bodyPr/>
        <a:lstStyle/>
        <a:p>
          <a:endParaRPr lang="en-US"/>
        </a:p>
      </dgm:t>
    </dgm:pt>
    <dgm:pt modelId="{FC0AA906-340F-4B27-8E0C-FAAF9F5D030B}" type="pres">
      <dgm:prSet presAssocID="{EACF9156-888D-4BB7-A057-C80371A686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D5701-0D46-47CE-BA53-00EDCE35E123}" type="pres">
      <dgm:prSet presAssocID="{10CD8DD5-71DF-4650-B2C6-453D1E9A8DB5}" presName="boxAndChildren" presStyleCnt="0"/>
      <dgm:spPr/>
    </dgm:pt>
    <dgm:pt modelId="{3876367F-A419-41E5-BD65-974D9A21B638}" type="pres">
      <dgm:prSet presAssocID="{10CD8DD5-71DF-4650-B2C6-453D1E9A8DB5}" presName="parentTextBox" presStyleLbl="node1" presStyleIdx="0" presStyleCnt="3"/>
      <dgm:spPr/>
      <dgm:t>
        <a:bodyPr/>
        <a:lstStyle/>
        <a:p>
          <a:endParaRPr lang="en-US"/>
        </a:p>
      </dgm:t>
    </dgm:pt>
    <dgm:pt modelId="{F71681AC-8D51-4232-A333-440E19BDB0CE}" type="pres">
      <dgm:prSet presAssocID="{69D9A39F-8444-4063-9691-8282D3EB6112}" presName="sp" presStyleCnt="0"/>
      <dgm:spPr/>
    </dgm:pt>
    <dgm:pt modelId="{81946825-7044-45F1-A453-7AEF1510E5E5}" type="pres">
      <dgm:prSet presAssocID="{8518E11C-D3DA-4F31-802A-E3BE251FD5BA}" presName="arrowAndChildren" presStyleCnt="0"/>
      <dgm:spPr/>
    </dgm:pt>
    <dgm:pt modelId="{09FEA916-E430-42CC-8D5C-FB699C7F9A15}" type="pres">
      <dgm:prSet presAssocID="{8518E11C-D3DA-4F31-802A-E3BE251FD5B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F3A0B21-3B9A-4139-A3C1-1FB6F0BF19EB}" type="pres">
      <dgm:prSet presAssocID="{5A6DFC54-B956-40EA-871D-CFAAC52B6DEB}" presName="sp" presStyleCnt="0"/>
      <dgm:spPr/>
    </dgm:pt>
    <dgm:pt modelId="{2964465C-6BE3-40E8-99A5-698D83B47176}" type="pres">
      <dgm:prSet presAssocID="{5B816FF3-55A8-4B5A-9F13-4E7F26A878AA}" presName="arrowAndChildren" presStyleCnt="0"/>
      <dgm:spPr/>
    </dgm:pt>
    <dgm:pt modelId="{11AAE527-C4AC-48C9-B5FC-5827ED986B47}" type="pres">
      <dgm:prSet presAssocID="{5B816FF3-55A8-4B5A-9F13-4E7F26A878A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3911662-2528-43CA-B4E9-7C885F48EDF7}" srcId="{EACF9156-888D-4BB7-A057-C80371A6865F}" destId="{8518E11C-D3DA-4F31-802A-E3BE251FD5BA}" srcOrd="1" destOrd="0" parTransId="{F9BE33C3-FF2E-437F-B4F6-78153C9AF6E8}" sibTransId="{69D9A39F-8444-4063-9691-8282D3EB6112}"/>
    <dgm:cxn modelId="{C56AD40C-E4A9-4F8E-AC5A-D4EF698C3149}" type="presOf" srcId="{8518E11C-D3DA-4F31-802A-E3BE251FD5BA}" destId="{09FEA916-E430-42CC-8D5C-FB699C7F9A15}" srcOrd="0" destOrd="0" presId="urn:microsoft.com/office/officeart/2005/8/layout/process4"/>
    <dgm:cxn modelId="{E87995A1-75DF-45C0-93CA-A7D0B4F9FC92}" type="presOf" srcId="{10CD8DD5-71DF-4650-B2C6-453D1E9A8DB5}" destId="{3876367F-A419-41E5-BD65-974D9A21B638}" srcOrd="0" destOrd="0" presId="urn:microsoft.com/office/officeart/2005/8/layout/process4"/>
    <dgm:cxn modelId="{692C3B3C-8D68-4ADA-9056-424E2DE99C1E}" srcId="{EACF9156-888D-4BB7-A057-C80371A6865F}" destId="{10CD8DD5-71DF-4650-B2C6-453D1E9A8DB5}" srcOrd="2" destOrd="0" parTransId="{FDBBE3AB-4165-4212-9FAE-371579A0832B}" sibTransId="{AA9CB3DD-0A59-4A34-8E88-D3935C5506F2}"/>
    <dgm:cxn modelId="{FF409CEC-D4B4-4E59-BD5A-544ABC9378AE}" type="presOf" srcId="{EACF9156-888D-4BB7-A057-C80371A6865F}" destId="{FC0AA906-340F-4B27-8E0C-FAAF9F5D030B}" srcOrd="0" destOrd="0" presId="urn:microsoft.com/office/officeart/2005/8/layout/process4"/>
    <dgm:cxn modelId="{9851A154-1487-4F34-BB40-69AC47460025}" type="presOf" srcId="{5B816FF3-55A8-4B5A-9F13-4E7F26A878AA}" destId="{11AAE527-C4AC-48C9-B5FC-5827ED986B47}" srcOrd="0" destOrd="0" presId="urn:microsoft.com/office/officeart/2005/8/layout/process4"/>
    <dgm:cxn modelId="{9DF30F8A-4621-4D89-916F-16F0A4659856}" srcId="{EACF9156-888D-4BB7-A057-C80371A6865F}" destId="{5B816FF3-55A8-4B5A-9F13-4E7F26A878AA}" srcOrd="0" destOrd="0" parTransId="{D766144F-3FED-454A-96C0-9AC24B7EAAF5}" sibTransId="{5A6DFC54-B956-40EA-871D-CFAAC52B6DEB}"/>
    <dgm:cxn modelId="{C5697102-2D68-46E8-816E-5246EF1C7028}" type="presParOf" srcId="{FC0AA906-340F-4B27-8E0C-FAAF9F5D030B}" destId="{09FD5701-0D46-47CE-BA53-00EDCE35E123}" srcOrd="0" destOrd="0" presId="urn:microsoft.com/office/officeart/2005/8/layout/process4"/>
    <dgm:cxn modelId="{CD33B572-344D-43B2-A58E-0EA10B0AEEA9}" type="presParOf" srcId="{09FD5701-0D46-47CE-BA53-00EDCE35E123}" destId="{3876367F-A419-41E5-BD65-974D9A21B638}" srcOrd="0" destOrd="0" presId="urn:microsoft.com/office/officeart/2005/8/layout/process4"/>
    <dgm:cxn modelId="{8D873BF2-E258-4544-B9F6-D862D4ABE1CF}" type="presParOf" srcId="{FC0AA906-340F-4B27-8E0C-FAAF9F5D030B}" destId="{F71681AC-8D51-4232-A333-440E19BDB0CE}" srcOrd="1" destOrd="0" presId="urn:microsoft.com/office/officeart/2005/8/layout/process4"/>
    <dgm:cxn modelId="{6D523905-99B1-4BA3-AB52-A80A637BAEFA}" type="presParOf" srcId="{FC0AA906-340F-4B27-8E0C-FAAF9F5D030B}" destId="{81946825-7044-45F1-A453-7AEF1510E5E5}" srcOrd="2" destOrd="0" presId="urn:microsoft.com/office/officeart/2005/8/layout/process4"/>
    <dgm:cxn modelId="{1451F160-48C5-48A5-87E8-A80C70D92351}" type="presParOf" srcId="{81946825-7044-45F1-A453-7AEF1510E5E5}" destId="{09FEA916-E430-42CC-8D5C-FB699C7F9A15}" srcOrd="0" destOrd="0" presId="urn:microsoft.com/office/officeart/2005/8/layout/process4"/>
    <dgm:cxn modelId="{A90C1C19-6661-4628-A0A9-B22CB0B9630C}" type="presParOf" srcId="{FC0AA906-340F-4B27-8E0C-FAAF9F5D030B}" destId="{EF3A0B21-3B9A-4139-A3C1-1FB6F0BF19EB}" srcOrd="3" destOrd="0" presId="urn:microsoft.com/office/officeart/2005/8/layout/process4"/>
    <dgm:cxn modelId="{4D4F13D2-5F29-4FA4-840F-92531E374FF6}" type="presParOf" srcId="{FC0AA906-340F-4B27-8E0C-FAAF9F5D030B}" destId="{2964465C-6BE3-40E8-99A5-698D83B47176}" srcOrd="4" destOrd="0" presId="urn:microsoft.com/office/officeart/2005/8/layout/process4"/>
    <dgm:cxn modelId="{0D46CCB7-0E2B-401E-A039-EA6A859F5560}" type="presParOf" srcId="{2964465C-6BE3-40E8-99A5-698D83B47176}" destId="{11AAE527-C4AC-48C9-B5FC-5827ED986B4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418B1-9FD7-4599-A3A8-87ED0F90D50F}" type="doc">
      <dgm:prSet loTypeId="urn:microsoft.com/office/officeart/2005/8/layout/vList4#1" loCatId="list" qsTypeId="urn:microsoft.com/office/officeart/2005/8/quickstyle/3d8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E1F1DE8-9EAA-4DD2-BC8E-3CB9480A7B8C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Arial Black" pitchFamily="34" charset="0"/>
            </a:rPr>
            <a:t>The Ministry of Health and Family welfare</a:t>
          </a:r>
          <a:endParaRPr lang="en-US" sz="2400" dirty="0">
            <a:latin typeface="Arial Black" pitchFamily="34" charset="0"/>
          </a:endParaRPr>
        </a:p>
      </dgm:t>
    </dgm:pt>
    <dgm:pt modelId="{F3892AE0-C7C6-42FC-B706-37E7DD12D65A}" type="parTrans" cxnId="{82141ED6-D08A-4C95-8A9C-492B2B13B764}">
      <dgm:prSet/>
      <dgm:spPr/>
      <dgm:t>
        <a:bodyPr/>
        <a:lstStyle/>
        <a:p>
          <a:endParaRPr lang="en-US"/>
        </a:p>
      </dgm:t>
    </dgm:pt>
    <dgm:pt modelId="{DD812257-FA67-4256-954B-1150DD0F21EE}" type="sibTrans" cxnId="{82141ED6-D08A-4C95-8A9C-492B2B13B764}">
      <dgm:prSet/>
      <dgm:spPr/>
      <dgm:t>
        <a:bodyPr/>
        <a:lstStyle/>
        <a:p>
          <a:endParaRPr lang="en-US"/>
        </a:p>
      </dgm:t>
    </dgm:pt>
    <dgm:pt modelId="{529E4F2B-D9B2-4957-9C8F-85AF2AFCE2AD}">
      <dgm:prSet custT="1"/>
      <dgm:spPr/>
      <dgm:t>
        <a:bodyPr/>
        <a:lstStyle/>
        <a:p>
          <a:pPr algn="ctr"/>
          <a:r>
            <a:rPr lang="en-US" sz="2400" dirty="0" smtClean="0">
              <a:latin typeface="Arial Black" pitchFamily="34" charset="0"/>
            </a:rPr>
            <a:t>The directorate general of Health Services</a:t>
          </a:r>
        </a:p>
      </dgm:t>
    </dgm:pt>
    <dgm:pt modelId="{FA4213DF-FEDE-420B-9609-7846D8822AA1}" type="parTrans" cxnId="{6DA2B873-9363-42AB-B0D0-C9112CFF3EC2}">
      <dgm:prSet/>
      <dgm:spPr/>
      <dgm:t>
        <a:bodyPr/>
        <a:lstStyle/>
        <a:p>
          <a:endParaRPr lang="en-US"/>
        </a:p>
      </dgm:t>
    </dgm:pt>
    <dgm:pt modelId="{90D5CEDD-DDB5-431E-B231-B602313EBF1D}" type="sibTrans" cxnId="{6DA2B873-9363-42AB-B0D0-C9112CFF3EC2}">
      <dgm:prSet/>
      <dgm:spPr/>
      <dgm:t>
        <a:bodyPr/>
        <a:lstStyle/>
        <a:p>
          <a:endParaRPr lang="en-US"/>
        </a:p>
      </dgm:t>
    </dgm:pt>
    <dgm:pt modelId="{AF92942D-A564-45C6-80CD-59B72B92682B}">
      <dgm:prSet custT="1"/>
      <dgm:spPr/>
      <dgm:t>
        <a:bodyPr/>
        <a:lstStyle/>
        <a:p>
          <a:pPr algn="ctr"/>
          <a:r>
            <a:rPr lang="en-US" sz="2400" dirty="0" smtClean="0">
              <a:latin typeface="Arial Black" pitchFamily="34" charset="0"/>
            </a:rPr>
            <a:t>The central council of health and family welfare</a:t>
          </a:r>
          <a:endParaRPr lang="en-US" sz="2400" dirty="0">
            <a:latin typeface="Arial Black" pitchFamily="34" charset="0"/>
          </a:endParaRPr>
        </a:p>
      </dgm:t>
    </dgm:pt>
    <dgm:pt modelId="{D48BA97F-607B-4C51-8B46-E200055E66C8}" type="parTrans" cxnId="{939889D1-8B2F-4CF4-BE77-F33DEB8C7C6D}">
      <dgm:prSet/>
      <dgm:spPr/>
      <dgm:t>
        <a:bodyPr/>
        <a:lstStyle/>
        <a:p>
          <a:endParaRPr lang="en-US"/>
        </a:p>
      </dgm:t>
    </dgm:pt>
    <dgm:pt modelId="{23D0D3A6-CB09-43CB-8602-9399C0127945}" type="sibTrans" cxnId="{939889D1-8B2F-4CF4-BE77-F33DEB8C7C6D}">
      <dgm:prSet/>
      <dgm:spPr/>
      <dgm:t>
        <a:bodyPr/>
        <a:lstStyle/>
        <a:p>
          <a:endParaRPr lang="en-US"/>
        </a:p>
      </dgm:t>
    </dgm:pt>
    <dgm:pt modelId="{E6C058D1-F265-4031-BB1A-F23B564FADB2}" type="pres">
      <dgm:prSet presAssocID="{6A8418B1-9FD7-4599-A3A8-87ED0F90D5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64A75D-FF6E-4763-BF4B-8CD595754B8B}" type="pres">
      <dgm:prSet presAssocID="{5E1F1DE8-9EAA-4DD2-BC8E-3CB9480A7B8C}" presName="comp" presStyleCnt="0"/>
      <dgm:spPr/>
    </dgm:pt>
    <dgm:pt modelId="{80E9C9AD-FC12-407F-841B-C49A47D5F123}" type="pres">
      <dgm:prSet presAssocID="{5E1F1DE8-9EAA-4DD2-BC8E-3CB9480A7B8C}" presName="box" presStyleLbl="node1" presStyleIdx="0" presStyleCnt="3"/>
      <dgm:spPr/>
      <dgm:t>
        <a:bodyPr/>
        <a:lstStyle/>
        <a:p>
          <a:endParaRPr lang="en-US"/>
        </a:p>
      </dgm:t>
    </dgm:pt>
    <dgm:pt modelId="{82EF4E09-5AAB-415F-B791-FBCFF1E974FF}" type="pres">
      <dgm:prSet presAssocID="{5E1F1DE8-9EAA-4DD2-BC8E-3CB9480A7B8C}" presName="img" presStyleLbl="fgImgPlace1" presStyleIdx="0" presStyleCnt="3" custScaleX="84782" custLinFactNeighborX="-3623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3602AC-1FFA-4A06-A8E9-0927CA055D17}" type="pres">
      <dgm:prSet presAssocID="{5E1F1DE8-9EAA-4DD2-BC8E-3CB9480A7B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4E53B-84BF-408B-8FD8-08DE072B3D8D}" type="pres">
      <dgm:prSet presAssocID="{DD812257-FA67-4256-954B-1150DD0F21EE}" presName="spacer" presStyleCnt="0"/>
      <dgm:spPr/>
    </dgm:pt>
    <dgm:pt modelId="{3B0E7812-CF5E-4873-A207-D480917BA653}" type="pres">
      <dgm:prSet presAssocID="{529E4F2B-D9B2-4957-9C8F-85AF2AFCE2AD}" presName="comp" presStyleCnt="0"/>
      <dgm:spPr/>
    </dgm:pt>
    <dgm:pt modelId="{8BD24917-8FB0-4653-A1CE-A480C1974ECF}" type="pres">
      <dgm:prSet presAssocID="{529E4F2B-D9B2-4957-9C8F-85AF2AFCE2AD}" presName="box" presStyleLbl="node1" presStyleIdx="1" presStyleCnt="3"/>
      <dgm:spPr/>
      <dgm:t>
        <a:bodyPr/>
        <a:lstStyle/>
        <a:p>
          <a:endParaRPr lang="en-US"/>
        </a:p>
      </dgm:t>
    </dgm:pt>
    <dgm:pt modelId="{A6E74FC7-1D25-4131-999D-22A51624F471}" type="pres">
      <dgm:prSet presAssocID="{529E4F2B-D9B2-4957-9C8F-85AF2AFCE2AD}" presName="img" presStyleLbl="fgImgPlace1" presStyleIdx="1" presStyleCnt="3" custScaleX="7463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A2D9C7B-F510-4DA7-B6C2-4911D323820C}" type="pres">
      <dgm:prSet presAssocID="{529E4F2B-D9B2-4957-9C8F-85AF2AFCE2A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D1E5B-5C69-43D8-8BE2-E314FBADBDF0}" type="pres">
      <dgm:prSet presAssocID="{90D5CEDD-DDB5-431E-B231-B602313EBF1D}" presName="spacer" presStyleCnt="0"/>
      <dgm:spPr/>
    </dgm:pt>
    <dgm:pt modelId="{EA0975F0-8BF3-400D-A626-C0C0CC79473C}" type="pres">
      <dgm:prSet presAssocID="{AF92942D-A564-45C6-80CD-59B72B92682B}" presName="comp" presStyleCnt="0"/>
      <dgm:spPr/>
    </dgm:pt>
    <dgm:pt modelId="{CEB50A1A-5DB4-4DC4-9E44-E131CD201D45}" type="pres">
      <dgm:prSet presAssocID="{AF92942D-A564-45C6-80CD-59B72B92682B}" presName="box" presStyleLbl="node1" presStyleIdx="2" presStyleCnt="3"/>
      <dgm:spPr/>
      <dgm:t>
        <a:bodyPr/>
        <a:lstStyle/>
        <a:p>
          <a:endParaRPr lang="en-US"/>
        </a:p>
      </dgm:t>
    </dgm:pt>
    <dgm:pt modelId="{465553FE-C97F-4057-8C33-451223E69542}" type="pres">
      <dgm:prSet presAssocID="{AF92942D-A564-45C6-80CD-59B72B92682B}" presName="img" presStyleLbl="fgImgPlace1" presStyleIdx="2" presStyleCnt="3" custScaleX="666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941CFB3-4A61-433B-BE74-1FC5CD1B60D4}" type="pres">
      <dgm:prSet presAssocID="{AF92942D-A564-45C6-80CD-59B72B92682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1AF86D-CF49-4194-A2A9-FB3AA1586DCA}" type="presOf" srcId="{5E1F1DE8-9EAA-4DD2-BC8E-3CB9480A7B8C}" destId="{3C3602AC-1FFA-4A06-A8E9-0927CA055D17}" srcOrd="1" destOrd="0" presId="urn:microsoft.com/office/officeart/2005/8/layout/vList4#1"/>
    <dgm:cxn modelId="{9DB4F150-40F6-43AE-B8B2-BC610848EBF3}" type="presOf" srcId="{529E4F2B-D9B2-4957-9C8F-85AF2AFCE2AD}" destId="{8BD24917-8FB0-4653-A1CE-A480C1974ECF}" srcOrd="0" destOrd="0" presId="urn:microsoft.com/office/officeart/2005/8/layout/vList4#1"/>
    <dgm:cxn modelId="{A0066860-901B-4820-B663-0BA4D4A5DFE7}" type="presOf" srcId="{529E4F2B-D9B2-4957-9C8F-85AF2AFCE2AD}" destId="{4A2D9C7B-F510-4DA7-B6C2-4911D323820C}" srcOrd="1" destOrd="0" presId="urn:microsoft.com/office/officeart/2005/8/layout/vList4#1"/>
    <dgm:cxn modelId="{ACDF2BEC-2156-48E8-8BFA-B0734AC65EC9}" type="presOf" srcId="{6A8418B1-9FD7-4599-A3A8-87ED0F90D50F}" destId="{E6C058D1-F265-4031-BB1A-F23B564FADB2}" srcOrd="0" destOrd="0" presId="urn:microsoft.com/office/officeart/2005/8/layout/vList4#1"/>
    <dgm:cxn modelId="{82141ED6-D08A-4C95-8A9C-492B2B13B764}" srcId="{6A8418B1-9FD7-4599-A3A8-87ED0F90D50F}" destId="{5E1F1DE8-9EAA-4DD2-BC8E-3CB9480A7B8C}" srcOrd="0" destOrd="0" parTransId="{F3892AE0-C7C6-42FC-B706-37E7DD12D65A}" sibTransId="{DD812257-FA67-4256-954B-1150DD0F21EE}"/>
    <dgm:cxn modelId="{939889D1-8B2F-4CF4-BE77-F33DEB8C7C6D}" srcId="{6A8418B1-9FD7-4599-A3A8-87ED0F90D50F}" destId="{AF92942D-A564-45C6-80CD-59B72B92682B}" srcOrd="2" destOrd="0" parTransId="{D48BA97F-607B-4C51-8B46-E200055E66C8}" sibTransId="{23D0D3A6-CB09-43CB-8602-9399C0127945}"/>
    <dgm:cxn modelId="{8AC59654-34FE-4DD4-BAC5-E05C03C8C250}" type="presOf" srcId="{AF92942D-A564-45C6-80CD-59B72B92682B}" destId="{CEB50A1A-5DB4-4DC4-9E44-E131CD201D45}" srcOrd="0" destOrd="0" presId="urn:microsoft.com/office/officeart/2005/8/layout/vList4#1"/>
    <dgm:cxn modelId="{351DE23C-C1D6-4AF5-83B9-552BDF4ABF7B}" type="presOf" srcId="{AF92942D-A564-45C6-80CD-59B72B92682B}" destId="{6941CFB3-4A61-433B-BE74-1FC5CD1B60D4}" srcOrd="1" destOrd="0" presId="urn:microsoft.com/office/officeart/2005/8/layout/vList4#1"/>
    <dgm:cxn modelId="{E073A53C-B046-4C1C-B70D-F95CDFBE7920}" type="presOf" srcId="{5E1F1DE8-9EAA-4DD2-BC8E-3CB9480A7B8C}" destId="{80E9C9AD-FC12-407F-841B-C49A47D5F123}" srcOrd="0" destOrd="0" presId="urn:microsoft.com/office/officeart/2005/8/layout/vList4#1"/>
    <dgm:cxn modelId="{6DA2B873-9363-42AB-B0D0-C9112CFF3EC2}" srcId="{6A8418B1-9FD7-4599-A3A8-87ED0F90D50F}" destId="{529E4F2B-D9B2-4957-9C8F-85AF2AFCE2AD}" srcOrd="1" destOrd="0" parTransId="{FA4213DF-FEDE-420B-9609-7846D8822AA1}" sibTransId="{90D5CEDD-DDB5-431E-B231-B602313EBF1D}"/>
    <dgm:cxn modelId="{B7A43B20-ECBA-492F-BF9E-305FD90428DF}" type="presParOf" srcId="{E6C058D1-F265-4031-BB1A-F23B564FADB2}" destId="{EA64A75D-FF6E-4763-BF4B-8CD595754B8B}" srcOrd="0" destOrd="0" presId="urn:microsoft.com/office/officeart/2005/8/layout/vList4#1"/>
    <dgm:cxn modelId="{A8BEEE0F-A78E-4449-87E8-4C9DC3F7D39E}" type="presParOf" srcId="{EA64A75D-FF6E-4763-BF4B-8CD595754B8B}" destId="{80E9C9AD-FC12-407F-841B-C49A47D5F123}" srcOrd="0" destOrd="0" presId="urn:microsoft.com/office/officeart/2005/8/layout/vList4#1"/>
    <dgm:cxn modelId="{583D7729-51E7-4376-B91E-FE6FC0A2A448}" type="presParOf" srcId="{EA64A75D-FF6E-4763-BF4B-8CD595754B8B}" destId="{82EF4E09-5AAB-415F-B791-FBCFF1E974FF}" srcOrd="1" destOrd="0" presId="urn:microsoft.com/office/officeart/2005/8/layout/vList4#1"/>
    <dgm:cxn modelId="{2F9974CA-779B-4CD1-9FFA-024D092EDFED}" type="presParOf" srcId="{EA64A75D-FF6E-4763-BF4B-8CD595754B8B}" destId="{3C3602AC-1FFA-4A06-A8E9-0927CA055D17}" srcOrd="2" destOrd="0" presId="urn:microsoft.com/office/officeart/2005/8/layout/vList4#1"/>
    <dgm:cxn modelId="{58866EB4-A1B8-4D2F-91C8-6BF1C7DE2C9C}" type="presParOf" srcId="{E6C058D1-F265-4031-BB1A-F23B564FADB2}" destId="{F344E53B-84BF-408B-8FD8-08DE072B3D8D}" srcOrd="1" destOrd="0" presId="urn:microsoft.com/office/officeart/2005/8/layout/vList4#1"/>
    <dgm:cxn modelId="{A75BB4A7-FAD5-4BD3-AF6E-3F6A5F74AD0F}" type="presParOf" srcId="{E6C058D1-F265-4031-BB1A-F23B564FADB2}" destId="{3B0E7812-CF5E-4873-A207-D480917BA653}" srcOrd="2" destOrd="0" presId="urn:microsoft.com/office/officeart/2005/8/layout/vList4#1"/>
    <dgm:cxn modelId="{6AEF529F-598F-4F23-A9E9-339390EC0655}" type="presParOf" srcId="{3B0E7812-CF5E-4873-A207-D480917BA653}" destId="{8BD24917-8FB0-4653-A1CE-A480C1974ECF}" srcOrd="0" destOrd="0" presId="urn:microsoft.com/office/officeart/2005/8/layout/vList4#1"/>
    <dgm:cxn modelId="{B8636884-E065-4F27-B64D-F2F74A061F68}" type="presParOf" srcId="{3B0E7812-CF5E-4873-A207-D480917BA653}" destId="{A6E74FC7-1D25-4131-999D-22A51624F471}" srcOrd="1" destOrd="0" presId="urn:microsoft.com/office/officeart/2005/8/layout/vList4#1"/>
    <dgm:cxn modelId="{7CB4655B-BCF4-4C52-B33B-315C2C1A7098}" type="presParOf" srcId="{3B0E7812-CF5E-4873-A207-D480917BA653}" destId="{4A2D9C7B-F510-4DA7-B6C2-4911D323820C}" srcOrd="2" destOrd="0" presId="urn:microsoft.com/office/officeart/2005/8/layout/vList4#1"/>
    <dgm:cxn modelId="{B4A70CE4-C4D8-4B92-ABEC-F0FFB5A853A6}" type="presParOf" srcId="{E6C058D1-F265-4031-BB1A-F23B564FADB2}" destId="{342D1E5B-5C69-43D8-8BE2-E314FBADBDF0}" srcOrd="3" destOrd="0" presId="urn:microsoft.com/office/officeart/2005/8/layout/vList4#1"/>
    <dgm:cxn modelId="{DEE65819-582F-4CB7-B1A6-58495FDA49FD}" type="presParOf" srcId="{E6C058D1-F265-4031-BB1A-F23B564FADB2}" destId="{EA0975F0-8BF3-400D-A626-C0C0CC79473C}" srcOrd="4" destOrd="0" presId="urn:microsoft.com/office/officeart/2005/8/layout/vList4#1"/>
    <dgm:cxn modelId="{FBE7D685-DBFC-444E-AA50-AEA92374AED7}" type="presParOf" srcId="{EA0975F0-8BF3-400D-A626-C0C0CC79473C}" destId="{CEB50A1A-5DB4-4DC4-9E44-E131CD201D45}" srcOrd="0" destOrd="0" presId="urn:microsoft.com/office/officeart/2005/8/layout/vList4#1"/>
    <dgm:cxn modelId="{962327EF-1698-4662-B901-E1DAAAA5357D}" type="presParOf" srcId="{EA0975F0-8BF3-400D-A626-C0C0CC79473C}" destId="{465553FE-C97F-4057-8C33-451223E69542}" srcOrd="1" destOrd="0" presId="urn:microsoft.com/office/officeart/2005/8/layout/vList4#1"/>
    <dgm:cxn modelId="{EC3F77B3-E189-4554-9252-0877900BF55B}" type="presParOf" srcId="{EA0975F0-8BF3-400D-A626-C0C0CC79473C}" destId="{6941CFB3-4A61-433B-BE74-1FC5CD1B60D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B8966-5823-4FE0-B113-BE959A6C7B85}">
      <dsp:nvSpPr>
        <dsp:cNvPr id="0" name=""/>
        <dsp:cNvSpPr/>
      </dsp:nvSpPr>
      <dsp:spPr>
        <a:xfrm>
          <a:off x="1711960" y="0"/>
          <a:ext cx="1711960" cy="1549400"/>
        </a:xfrm>
        <a:prstGeom prst="trapezoid">
          <a:avLst>
            <a:gd name="adj" fmla="val 5524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711960" y="0"/>
        <a:ext cx="1711960" cy="1549400"/>
      </dsp:txXfrm>
    </dsp:sp>
    <dsp:sp modelId="{D05BA2B9-EDF5-4632-B99F-705257EABB59}">
      <dsp:nvSpPr>
        <dsp:cNvPr id="0" name=""/>
        <dsp:cNvSpPr/>
      </dsp:nvSpPr>
      <dsp:spPr>
        <a:xfrm>
          <a:off x="855980" y="1549400"/>
          <a:ext cx="3423920" cy="1549400"/>
        </a:xfrm>
        <a:prstGeom prst="trapezoid">
          <a:avLst>
            <a:gd name="adj" fmla="val 55246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Black" pitchFamily="34" charset="0"/>
            </a:rPr>
            <a:t>Secondary health care</a:t>
          </a:r>
          <a:endParaRPr lang="en-US" sz="2000" b="1" kern="1200" dirty="0">
            <a:latin typeface="Arial Black" pitchFamily="34" charset="0"/>
          </a:endParaRPr>
        </a:p>
      </dsp:txBody>
      <dsp:txXfrm>
        <a:off x="1455165" y="1549400"/>
        <a:ext cx="2225548" cy="1549400"/>
      </dsp:txXfrm>
    </dsp:sp>
    <dsp:sp modelId="{CF0D490D-0C4F-48A9-A095-8153F5C0261E}">
      <dsp:nvSpPr>
        <dsp:cNvPr id="0" name=""/>
        <dsp:cNvSpPr/>
      </dsp:nvSpPr>
      <dsp:spPr>
        <a:xfrm>
          <a:off x="0" y="3098800"/>
          <a:ext cx="5135880" cy="1549400"/>
        </a:xfrm>
        <a:prstGeom prst="trapezoid">
          <a:avLst>
            <a:gd name="adj" fmla="val 55246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Primary health care</a:t>
          </a:r>
          <a:endParaRPr lang="en-US" sz="2000" kern="1200" dirty="0">
            <a:latin typeface="Arial Black" pitchFamily="34" charset="0"/>
          </a:endParaRPr>
        </a:p>
      </dsp:txBody>
      <dsp:txXfrm>
        <a:off x="898778" y="3098800"/>
        <a:ext cx="3338322" cy="1549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6367F-A419-41E5-BD65-974D9A21B638}">
      <dsp:nvSpPr>
        <dsp:cNvPr id="0" name=""/>
        <dsp:cNvSpPr/>
      </dsp:nvSpPr>
      <dsp:spPr>
        <a:xfrm>
          <a:off x="0" y="3059187"/>
          <a:ext cx="7315200" cy="10040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12700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n>
                <a:solidFill>
                  <a:srgbClr val="080808"/>
                </a:solidFill>
              </a:ln>
              <a:effectLst/>
              <a:latin typeface="Arial Black" pitchFamily="34" charset="0"/>
            </a:rPr>
            <a:t>Local or peripheral</a:t>
          </a:r>
          <a:endParaRPr lang="en-US" sz="3300" kern="1200" dirty="0">
            <a:ln>
              <a:solidFill>
                <a:srgbClr val="080808"/>
              </a:solidFill>
            </a:ln>
            <a:latin typeface="Arial Black" pitchFamily="34" charset="0"/>
          </a:endParaRPr>
        </a:p>
      </dsp:txBody>
      <dsp:txXfrm>
        <a:off x="0" y="3059187"/>
        <a:ext cx="7315200" cy="1004093"/>
      </dsp:txXfrm>
    </dsp:sp>
    <dsp:sp modelId="{09FEA916-E430-42CC-8D5C-FB699C7F9A15}">
      <dsp:nvSpPr>
        <dsp:cNvPr id="0" name=""/>
        <dsp:cNvSpPr/>
      </dsp:nvSpPr>
      <dsp:spPr>
        <a:xfrm rot="10800000">
          <a:off x="0" y="1529953"/>
          <a:ext cx="7315200" cy="1544296"/>
        </a:xfrm>
        <a:prstGeom prst="upArrowCallou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12700" cap="flat" cmpd="sng" algn="ctr">
          <a:solidFill>
            <a:srgbClr val="170B0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n>
                <a:solidFill>
                  <a:srgbClr val="FF0000"/>
                </a:solidFill>
              </a:ln>
              <a:effectLst/>
              <a:latin typeface="Arial Black" pitchFamily="34" charset="0"/>
            </a:rPr>
            <a:t>State</a:t>
          </a:r>
          <a:endParaRPr lang="en-US" sz="3300" kern="1200" dirty="0">
            <a:ln>
              <a:solidFill>
                <a:srgbClr val="FF0000"/>
              </a:solidFill>
            </a:ln>
            <a:latin typeface="Arial Black" pitchFamily="34" charset="0"/>
          </a:endParaRPr>
        </a:p>
      </dsp:txBody>
      <dsp:txXfrm rot="10800000">
        <a:off x="0" y="1529953"/>
        <a:ext cx="7315200" cy="1003437"/>
      </dsp:txXfrm>
    </dsp:sp>
    <dsp:sp modelId="{11AAE527-C4AC-48C9-B5FC-5827ED986B47}">
      <dsp:nvSpPr>
        <dsp:cNvPr id="0" name=""/>
        <dsp:cNvSpPr/>
      </dsp:nvSpPr>
      <dsp:spPr>
        <a:xfrm rot="10800000">
          <a:off x="0" y="718"/>
          <a:ext cx="7315200" cy="1544296"/>
        </a:xfrm>
        <a:prstGeom prst="upArrowCallout">
          <a:avLst/>
        </a:prstGeom>
        <a:solidFill>
          <a:schemeClr val="accent4"/>
        </a:solidFill>
        <a:ln w="25400" cap="flat" cmpd="sng" algn="ctr">
          <a:solidFill>
            <a:srgbClr val="352896"/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n>
                <a:solidFill>
                  <a:srgbClr val="CC0000"/>
                </a:solidFill>
              </a:ln>
              <a:effectLst/>
              <a:latin typeface="Arial Black" pitchFamily="34" charset="0"/>
            </a:rPr>
            <a:t>Central</a:t>
          </a:r>
          <a:endParaRPr lang="en-US" sz="3300" kern="1200" dirty="0">
            <a:ln>
              <a:solidFill>
                <a:srgbClr val="CC0000"/>
              </a:solidFill>
            </a:ln>
            <a:latin typeface="Arial Black" pitchFamily="34" charset="0"/>
          </a:endParaRPr>
        </a:p>
      </dsp:txBody>
      <dsp:txXfrm rot="10800000">
        <a:off x="0" y="718"/>
        <a:ext cx="7315200" cy="1003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9C9AD-FC12-407F-841B-C49A47D5F123}">
      <dsp:nvSpPr>
        <dsp:cNvPr id="0" name=""/>
        <dsp:cNvSpPr/>
      </dsp:nvSpPr>
      <dsp:spPr>
        <a:xfrm>
          <a:off x="0" y="0"/>
          <a:ext cx="8077200" cy="1270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</a:rPr>
            <a:t>The Ministry of Health and Family welfare</a:t>
          </a:r>
          <a:endParaRPr lang="en-US" sz="2400" kern="1200" dirty="0">
            <a:latin typeface="Arial Black" pitchFamily="34" charset="0"/>
          </a:endParaRPr>
        </a:p>
      </dsp:txBody>
      <dsp:txXfrm>
        <a:off x="1742440" y="0"/>
        <a:ext cx="6334760" cy="1270000"/>
      </dsp:txXfrm>
    </dsp:sp>
    <dsp:sp modelId="{82EF4E09-5AAB-415F-B791-FBCFF1E974FF}">
      <dsp:nvSpPr>
        <dsp:cNvPr id="0" name=""/>
        <dsp:cNvSpPr/>
      </dsp:nvSpPr>
      <dsp:spPr>
        <a:xfrm>
          <a:off x="191391" y="127000"/>
          <a:ext cx="1369602" cy="1016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24917-8FB0-4653-A1CE-A480C1974ECF}">
      <dsp:nvSpPr>
        <dsp:cNvPr id="0" name=""/>
        <dsp:cNvSpPr/>
      </dsp:nvSpPr>
      <dsp:spPr>
        <a:xfrm>
          <a:off x="0" y="1397000"/>
          <a:ext cx="8077200" cy="1270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</a:rPr>
            <a:t>The directorate general of Health Services</a:t>
          </a:r>
        </a:p>
      </dsp:txBody>
      <dsp:txXfrm>
        <a:off x="1742440" y="1397000"/>
        <a:ext cx="6334760" cy="1270000"/>
      </dsp:txXfrm>
    </dsp:sp>
    <dsp:sp modelId="{A6E74FC7-1D25-4131-999D-22A51624F471}">
      <dsp:nvSpPr>
        <dsp:cNvPr id="0" name=""/>
        <dsp:cNvSpPr/>
      </dsp:nvSpPr>
      <dsp:spPr>
        <a:xfrm>
          <a:off x="331853" y="1523999"/>
          <a:ext cx="1205732" cy="1016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50A1A-5DB4-4DC4-9E44-E131CD201D45}">
      <dsp:nvSpPr>
        <dsp:cNvPr id="0" name=""/>
        <dsp:cNvSpPr/>
      </dsp:nvSpPr>
      <dsp:spPr>
        <a:xfrm>
          <a:off x="0" y="2794000"/>
          <a:ext cx="8077200" cy="1270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</a:rPr>
            <a:t>The central council of health and family welfare</a:t>
          </a:r>
          <a:endParaRPr lang="en-US" sz="2400" kern="1200" dirty="0">
            <a:latin typeface="Arial Black" pitchFamily="34" charset="0"/>
          </a:endParaRPr>
        </a:p>
      </dsp:txBody>
      <dsp:txXfrm>
        <a:off x="1742440" y="2794000"/>
        <a:ext cx="6334760" cy="1270000"/>
      </dsp:txXfrm>
    </dsp:sp>
    <dsp:sp modelId="{465553FE-C97F-4057-8C33-451223E69542}">
      <dsp:nvSpPr>
        <dsp:cNvPr id="0" name=""/>
        <dsp:cNvSpPr/>
      </dsp:nvSpPr>
      <dsp:spPr>
        <a:xfrm>
          <a:off x="396237" y="2921000"/>
          <a:ext cx="1076965" cy="1016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8" y="2130437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BD67-00BD-4CCB-9ADF-6E6E61876B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2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8EF5-47FD-4706-96F6-4B850EE08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6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10B74-B804-4527-801D-0D037549AE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6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6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93" y="1600206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7DAF-89F2-4B27-BE81-88766C2AB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7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6E2D-4F9D-4440-AEDA-B87D97DCC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7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273F3-1FBC-44B7-9A29-B471975D10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96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E35E-1D11-42C5-AF1C-80D8CE565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17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BDBD-56EA-4B7D-AC87-E730D2D68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2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E757-9C9E-4AD2-82EE-39A86B2DE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76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1098-F1F3-4F7A-8441-4ED6349427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95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50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94" y="274650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DC8F-3997-431F-8868-6DA0028077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9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CA5A7-9005-4742-AA2F-34BB240AA49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8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Health Care Delivery System in India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3029" y="5105400"/>
            <a:ext cx="4648200" cy="17526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Dr.Ch.Prashanthi</a:t>
            </a: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year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pg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student</a:t>
            </a:r>
          </a:p>
          <a:p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Public Health Dentistry</a:t>
            </a:r>
          </a:p>
          <a:p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HEALTH CARE SYSTEM -MODEL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2514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Health status or health problems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773269"/>
            <a:ext cx="1295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Resources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935069"/>
            <a:ext cx="12573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Curative</a:t>
            </a:r>
          </a:p>
          <a:p>
            <a:r>
              <a:rPr lang="en-IN" dirty="0" smtClean="0"/>
              <a:t>Preventive</a:t>
            </a:r>
          </a:p>
          <a:p>
            <a:r>
              <a:rPr lang="en-IN" dirty="0" err="1" smtClean="0"/>
              <a:t>Promotive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895600"/>
            <a:ext cx="12573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Public</a:t>
            </a:r>
          </a:p>
          <a:p>
            <a:r>
              <a:rPr lang="en-IN" dirty="0" smtClean="0"/>
              <a:t>Private</a:t>
            </a:r>
          </a:p>
          <a:p>
            <a:r>
              <a:rPr lang="en-IN" dirty="0" smtClean="0"/>
              <a:t>Voluntary</a:t>
            </a:r>
          </a:p>
          <a:p>
            <a:r>
              <a:rPr lang="en-IN" dirty="0" smtClean="0"/>
              <a:t>Indigenous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896100" y="2895600"/>
            <a:ext cx="12573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Changes in health status</a:t>
            </a:r>
            <a:endParaRPr lang="en-IN" dirty="0"/>
          </a:p>
        </p:txBody>
      </p:sp>
      <p:cxnSp>
        <p:nvCxnSpPr>
          <p:cNvPr id="10" name="Elbow Connector 9"/>
          <p:cNvCxnSpPr>
            <a:stCxn id="8" idx="0"/>
          </p:cNvCxnSpPr>
          <p:nvPr/>
        </p:nvCxnSpPr>
        <p:spPr>
          <a:xfrm rot="16200000" flipV="1">
            <a:off x="4867275" y="238125"/>
            <a:ext cx="838200" cy="44767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6" idx="1"/>
          </p:cNvCxnSpPr>
          <p:nvPr/>
        </p:nvCxnSpPr>
        <p:spPr>
          <a:xfrm>
            <a:off x="1981200" y="2476499"/>
            <a:ext cx="1371600" cy="92023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8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oper Black" pitchFamily="18" charset="0"/>
              </a:rPr>
              <a:t>Health System in India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The health system in India has 3 main links</a:t>
            </a:r>
          </a:p>
          <a:p>
            <a:pPr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2209800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248400" cy="1143000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At the central level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447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official “organs” of health system at national level are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25146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2400" y="457200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Cooper Black" pitchFamily="18" charset="0"/>
              </a:rPr>
              <a:t>Ministry of Health and Family </a:t>
            </a:r>
            <a:r>
              <a:rPr lang="en-US" sz="3200" b="1" dirty="0" smtClean="0">
                <a:latin typeface="Cooper Black" pitchFamily="18" charset="0"/>
              </a:rPr>
              <a:t>Welfare</a:t>
            </a:r>
            <a:endParaRPr lang="en-US" sz="3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Functions of </a:t>
            </a:r>
            <a:r>
              <a:rPr lang="en-US" dirty="0" err="1" smtClean="0">
                <a:latin typeface="Cooper Black" pitchFamily="18" charset="0"/>
              </a:rPr>
              <a:t>MoHFW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924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latin typeface="Arial Black" pitchFamily="34" charset="0"/>
                <a:cs typeface="Arial" pitchFamily="34" charset="0"/>
              </a:rPr>
              <a:t>Union </a:t>
            </a:r>
            <a:r>
              <a:rPr lang="en-US" b="1" u="sng" dirty="0" smtClean="0">
                <a:latin typeface="Arial Black" pitchFamily="34" charset="0"/>
                <a:cs typeface="Arial" pitchFamily="34" charset="0"/>
              </a:rPr>
              <a:t>list</a:t>
            </a:r>
          </a:p>
          <a:p>
            <a:pPr>
              <a:buNone/>
            </a:pPr>
            <a:r>
              <a:rPr lang="en-US" b="1" u="sng" dirty="0">
                <a:latin typeface="Arial Black" pitchFamily="34" charset="0"/>
                <a:cs typeface="Arial" pitchFamily="34" charset="0"/>
              </a:rPr>
              <a:t>Concurrent List: </a:t>
            </a:r>
          </a:p>
          <a:p>
            <a:pPr>
              <a:buNone/>
            </a:pPr>
            <a:endParaRPr lang="en-US" b="1" u="sng" dirty="0" smtClean="0">
              <a:latin typeface="Arial Black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600200"/>
            <a:ext cx="80629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3442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ooper Black" pitchFamily="18" charset="0"/>
              </a:rPr>
              <a:t>Directorate General of Health </a:t>
            </a:r>
            <a:r>
              <a:rPr lang="en-US" sz="3600" b="1" dirty="0" smtClean="0">
                <a:latin typeface="Cooper Black" pitchFamily="18" charset="0"/>
              </a:rPr>
              <a:t>Services</a:t>
            </a:r>
            <a:endParaRPr lang="en-US" sz="3600" b="1" dirty="0" smtClean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8604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Cooper Black" pitchFamily="18" charset="0"/>
              </a:rPr>
              <a:t>Functions of Directorate General of Health services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2300" u="sng" dirty="0" smtClean="0">
                <a:effectLst/>
                <a:latin typeface="Arial Black" pitchFamily="34" charset="0"/>
              </a:rPr>
              <a:t>General functions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sz="2300" dirty="0" smtClean="0">
              <a:effectLst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2300" u="sng" dirty="0" smtClean="0">
                <a:latin typeface="Arial Black" pitchFamily="34" charset="0"/>
              </a:rPr>
              <a:t>Specific function</a:t>
            </a:r>
            <a:endParaRPr lang="en-US" sz="2300" u="sng" dirty="0" smtClean="0">
              <a:effectLst/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071" y="6096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Cooper Black" pitchFamily="18" charset="0"/>
              </a:rPr>
              <a:t>Central Council of health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 smtClean="0">
              <a:latin typeface="Cooper Black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171" y="228600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Functions 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To consider and recommend broad outlines of policy related to matters concerning health like environment hygiene, nutrition and health education.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To make proposals for legislation relating to medical and public health matters.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To make recommendations to the Central Government regarding distribution of grants-in-aid.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oper Black" pitchFamily="18" charset="0"/>
              </a:rPr>
              <a:t>State Level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371600"/>
            <a:ext cx="81248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715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Introduction 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572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Health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Health </a:t>
            </a:r>
            <a:r>
              <a:rPr lang="en-US" dirty="0">
                <a:latin typeface="Arial" pitchFamily="34" charset="0"/>
                <a:cs typeface="Arial" pitchFamily="34" charset="0"/>
              </a:rPr>
              <a:t>care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Health </a:t>
            </a:r>
            <a:r>
              <a:rPr lang="en-US" dirty="0">
                <a:latin typeface="Arial" pitchFamily="34" charset="0"/>
                <a:cs typeface="Arial" pitchFamily="34" charset="0"/>
              </a:rPr>
              <a:t>care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provider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Health services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images.sodahead.com/polls/002773475/5912767988_illness20health_resize_380x300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"/>
            <a:ext cx="2743200" cy="1981200"/>
          </a:xfrm>
          <a:prstGeom prst="rect">
            <a:avLst/>
          </a:prstGeom>
          <a:noFill/>
        </p:spPr>
      </p:pic>
      <p:pic>
        <p:nvPicPr>
          <p:cNvPr id="6" name="Picture 2" descr="http://hitpm.org/wp-content/uploads/2014/11/healthcare-fi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362200"/>
            <a:ext cx="2438400" cy="1904970"/>
          </a:xfrm>
          <a:prstGeom prst="rect">
            <a:avLst/>
          </a:prstGeom>
          <a:noFill/>
        </p:spPr>
      </p:pic>
      <p:pic>
        <p:nvPicPr>
          <p:cNvPr id="7" name="Picture 2" descr="http://www.missourihealthconnection.org/images/prc_bann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786" y="4572000"/>
            <a:ext cx="3733800" cy="1600200"/>
          </a:xfrm>
          <a:prstGeom prst="rect">
            <a:avLst/>
          </a:prstGeom>
          <a:noFill/>
        </p:spPr>
      </p:pic>
      <p:pic>
        <p:nvPicPr>
          <p:cNvPr id="8" name="Picture 2" descr="http://www.paceschool.org/wp-content/uploads/2011/03/mental-health-servi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757057"/>
            <a:ext cx="3505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IN" b="1" dirty="0" smtClean="0">
                <a:latin typeface="Cooper Black" pitchFamily="18" charset="0"/>
              </a:rPr>
              <a:t>Functions at state ministry</a:t>
            </a:r>
            <a:endParaRPr lang="en-IN" b="1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534400" cy="5334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 </a:t>
            </a:r>
            <a:r>
              <a:rPr lang="en-IN" dirty="0"/>
              <a:t>Provide adequate </a:t>
            </a:r>
            <a:r>
              <a:rPr lang="en-IN" b="1" dirty="0"/>
              <a:t>medical care </a:t>
            </a:r>
            <a:r>
              <a:rPr lang="en-IN" dirty="0"/>
              <a:t>through hospitals , </a:t>
            </a:r>
            <a:r>
              <a:rPr lang="en-IN" dirty="0" smtClean="0"/>
              <a:t>dispensaries, </a:t>
            </a:r>
            <a:r>
              <a:rPr lang="en-IN" dirty="0"/>
              <a:t>health </a:t>
            </a:r>
            <a:r>
              <a:rPr lang="en-IN" dirty="0" smtClean="0"/>
              <a:t>centres </a:t>
            </a:r>
            <a:r>
              <a:rPr lang="en-IN" dirty="0"/>
              <a:t>both in Urban and rural </a:t>
            </a:r>
            <a:r>
              <a:rPr lang="en-IN" dirty="0" smtClean="0"/>
              <a:t>areas.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Proper </a:t>
            </a:r>
            <a:r>
              <a:rPr lang="en-IN" dirty="0"/>
              <a:t>arrangements for </a:t>
            </a:r>
            <a:r>
              <a:rPr lang="en-IN" b="1" dirty="0"/>
              <a:t>Medical </a:t>
            </a:r>
            <a:r>
              <a:rPr lang="en-IN" b="1" dirty="0" smtClean="0"/>
              <a:t>education &amp;research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Proper </a:t>
            </a:r>
            <a:r>
              <a:rPr lang="en-IN" dirty="0"/>
              <a:t>Implementation of the </a:t>
            </a:r>
            <a:r>
              <a:rPr lang="en-IN" b="1" dirty="0"/>
              <a:t>National Health Programme</a:t>
            </a:r>
            <a:r>
              <a:rPr lang="en-IN" dirty="0"/>
              <a:t>.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Make </a:t>
            </a:r>
            <a:r>
              <a:rPr lang="en-IN" dirty="0"/>
              <a:t>provisions for </a:t>
            </a:r>
            <a:r>
              <a:rPr lang="en-IN" b="1" dirty="0"/>
              <a:t>personal and impersonal health services </a:t>
            </a:r>
            <a:r>
              <a:rPr lang="en-IN" dirty="0"/>
              <a:t>like nutrition , school health, Industrial health , Family </a:t>
            </a:r>
            <a:r>
              <a:rPr lang="en-IN" dirty="0" smtClean="0"/>
              <a:t>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dirty="0" smtClean="0"/>
              <a:t>Control </a:t>
            </a:r>
            <a:r>
              <a:rPr lang="en-IN" b="1" dirty="0"/>
              <a:t>of food and drug administration</a:t>
            </a:r>
            <a:r>
              <a:rPr lang="en-IN" dirty="0"/>
              <a:t>.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Collection </a:t>
            </a:r>
            <a:r>
              <a:rPr lang="en-IN" dirty="0"/>
              <a:t>and Dissemination of </a:t>
            </a:r>
            <a:r>
              <a:rPr lang="en-IN" b="1" dirty="0"/>
              <a:t>health information. </a:t>
            </a:r>
            <a:endParaRPr lang="en-IN" b="1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Promotion </a:t>
            </a:r>
            <a:r>
              <a:rPr lang="en-IN" dirty="0"/>
              <a:t>of </a:t>
            </a:r>
            <a:r>
              <a:rPr lang="en-IN" b="1" dirty="0"/>
              <a:t>indigenous system </a:t>
            </a:r>
            <a:r>
              <a:rPr lang="en-IN" dirty="0"/>
              <a:t>of medicine.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Setting </a:t>
            </a:r>
            <a:r>
              <a:rPr lang="en-IN" dirty="0"/>
              <a:t>up of laboratories, provision of family welfare services.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Enforcement </a:t>
            </a:r>
            <a:r>
              <a:rPr lang="en-IN" dirty="0"/>
              <a:t>of the </a:t>
            </a:r>
            <a:r>
              <a:rPr lang="en-IN" b="1" dirty="0"/>
              <a:t>professional standards</a:t>
            </a:r>
            <a:r>
              <a:rPr lang="en-IN" dirty="0"/>
              <a:t>. </a:t>
            </a: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Control </a:t>
            </a:r>
            <a:r>
              <a:rPr lang="en-IN" dirty="0"/>
              <a:t>and supervision of local bodies.</a:t>
            </a:r>
          </a:p>
        </p:txBody>
      </p:sp>
    </p:spTree>
    <p:extLst>
      <p:ext uri="{BB962C8B-B14F-4D97-AF65-F5344CB8AC3E}">
        <p14:creationId xmlns:p14="http://schemas.microsoft.com/office/powerpoint/2010/main" val="1777784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oper Black" pitchFamily="18" charset="0"/>
              </a:rPr>
              <a:t>At District level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There are 593 ( year 2011 census) districts in India. Within each district, there are 6 types of administrative areas.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1. Sub –division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2. Tehsils ( Talukas )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3. Community Development Blocks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4. Municipalities and Corporations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5. Villages and</a:t>
            </a:r>
          </a:p>
          <a:p>
            <a:pPr lvl="1" algn="just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6. Panchayats</a:t>
            </a: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Cooper Black" pitchFamily="18" charset="0"/>
              </a:rPr>
              <a:t>District Level</a:t>
            </a:r>
            <a:endParaRPr lang="en-IN" dirty="0">
              <a:latin typeface="Cooper Black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990600"/>
            <a:ext cx="4419600" cy="457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Districts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828800"/>
            <a:ext cx="4419600" cy="609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Tehsils</a:t>
            </a:r>
            <a:r>
              <a:rPr lang="en-US" dirty="0" smtClean="0">
                <a:latin typeface="Arial Black" pitchFamily="34" charset="0"/>
              </a:rPr>
              <a:t> /</a:t>
            </a:r>
            <a:r>
              <a:rPr lang="en-US" dirty="0" err="1" smtClean="0">
                <a:latin typeface="Arial Black" pitchFamily="34" charset="0"/>
              </a:rPr>
              <a:t>Talukas</a:t>
            </a:r>
            <a:r>
              <a:rPr lang="en-US" dirty="0" smtClean="0">
                <a:latin typeface="Arial Black" pitchFamily="34" charset="0"/>
              </a:rPr>
              <a:t> (200-600 villages)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819400"/>
            <a:ext cx="4495800" cy="914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Community Development Blocks (approx 100 Villages &amp; 80,000 -1.2 Lac Pop)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038600"/>
            <a:ext cx="4572000" cy="533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Municipalities &amp; Corporations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29400" y="3886200"/>
            <a:ext cx="2286000" cy="762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itchFamily="34" charset="0"/>
              </a:rPr>
              <a:t>Municipal Board (10,000- 2 Lac Pop)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24600" y="5410200"/>
            <a:ext cx="26670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itchFamily="34" charset="0"/>
              </a:rPr>
              <a:t>Corporations (&gt; 2 </a:t>
            </a:r>
            <a:r>
              <a:rPr lang="en-IN" dirty="0" err="1" smtClean="0">
                <a:latin typeface="Arial Rounded MT Bold" pitchFamily="34" charset="0"/>
              </a:rPr>
              <a:t>lac</a:t>
            </a:r>
            <a:r>
              <a:rPr lang="en-IN" dirty="0" smtClean="0">
                <a:latin typeface="Arial Rounded MT Bold" pitchFamily="34" charset="0"/>
              </a:rPr>
              <a:t> pop)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48400" y="2362200"/>
            <a:ext cx="2743200" cy="762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atin typeface="Arial Rounded MT Bold" pitchFamily="34" charset="0"/>
              </a:rPr>
              <a:t>Town Area Committee (5,000-10,000 Pop)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5867400"/>
            <a:ext cx="4572000" cy="685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Panchayats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4953000"/>
            <a:ext cx="4572000" cy="5334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Villages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048000" y="14478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4015820">
            <a:off x="5953570" y="2921440"/>
            <a:ext cx="239182" cy="147103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048000" y="24384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048000" y="36576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3048000" y="45720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3048000" y="5562600"/>
            <a:ext cx="228600" cy="3810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6200000">
            <a:off x="5906096" y="3696294"/>
            <a:ext cx="228599" cy="1065612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8420900">
            <a:off x="5973750" y="4063717"/>
            <a:ext cx="274092" cy="157251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584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Cooper Black" pitchFamily="18" charset="0"/>
              </a:rPr>
              <a:t>Health Services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Out patient services </a:t>
            </a:r>
            <a:endParaRPr lang="en-US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Clinics </a:t>
            </a:r>
            <a:endParaRPr lang="en-US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Institutions</a:t>
            </a:r>
            <a:endParaRPr lang="en-US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 broad sense the health services should be </a:t>
            </a:r>
          </a:p>
          <a:p>
            <a:pPr marL="914400" lvl="1" indent="-514350" algn="just">
              <a:lnSpc>
                <a:spcPct val="120000"/>
              </a:lnSpc>
              <a:buFont typeface="+mj-lt"/>
              <a:buAutoNum type="alphaLcPeriod"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Comprehensive</a:t>
            </a:r>
          </a:p>
          <a:p>
            <a:pPr marL="914400" lvl="1" indent="-514350" algn="just">
              <a:lnSpc>
                <a:spcPct val="120000"/>
              </a:lnSpc>
              <a:buFont typeface="+mj-lt"/>
              <a:buAutoNum type="alphaLcPeriod"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Accessible</a:t>
            </a:r>
          </a:p>
          <a:p>
            <a:pPr marL="914400" lvl="1" indent="-514350" algn="just">
              <a:lnSpc>
                <a:spcPct val="120000"/>
              </a:lnSpc>
              <a:buFont typeface="+mj-lt"/>
              <a:buAutoNum type="alphaLcPeriod"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Acceptable </a:t>
            </a:r>
          </a:p>
          <a:p>
            <a:pPr marL="914400" lvl="1" indent="-514350" algn="just">
              <a:lnSpc>
                <a:spcPct val="120000"/>
              </a:lnSpc>
              <a:buFont typeface="+mj-lt"/>
              <a:buAutoNum type="alphaLcPeriod"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Provide scope of community participation and….  </a:t>
            </a:r>
          </a:p>
          <a:p>
            <a:pPr marL="914400" lvl="1" indent="-514350" algn="just">
              <a:lnSpc>
                <a:spcPct val="120000"/>
              </a:lnSpc>
              <a:buFont typeface="+mj-lt"/>
              <a:buAutoNum type="alphaLcPeriod"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Available at an affordable cost by country and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commuity</a:t>
            </a:r>
            <a:endParaRPr lang="en-US" sz="2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Health care systems</a:t>
            </a:r>
            <a:endParaRPr lang="en-IN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91200"/>
          </a:xfrm>
        </p:spPr>
        <p:txBody>
          <a:bodyPr>
            <a:noAutofit/>
          </a:bodyPr>
          <a:lstStyle/>
          <a:p>
            <a:pPr lvl="4">
              <a:buFont typeface="Wingdings" pitchFamily="2" charset="2"/>
              <a:buChar char="q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Public health sector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Primary health care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Primary health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centres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Sub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centres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5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eriod" startAt="2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Hospitals/Health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centres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Community health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centres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Rural hospitals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District hospitals/health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centres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Specialist hospitals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Teaching hospitals</a:t>
            </a:r>
          </a:p>
          <a:p>
            <a:pPr lvl="6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eriod" startAt="3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Health insurance schemes 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Employees State  Insurance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Central Govt. Health Schemes</a:t>
            </a:r>
          </a:p>
          <a:p>
            <a:pPr marL="514350" indent="-514350">
              <a:buFont typeface="+mj-lt"/>
              <a:buAutoNum type="alphaLcPeriod" startAt="3"/>
            </a:pP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655802"/>
            <a:ext cx="35766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Other agencies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Defense services </a:t>
            </a:r>
          </a:p>
          <a:p>
            <a:pPr lvl="2"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Railways</a:t>
            </a:r>
            <a:endParaRPr lang="en-IN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Private sector</a:t>
            </a:r>
          </a:p>
          <a:p>
            <a:pPr marL="571500" indent="-571500">
              <a:buFont typeface="+mj-lt"/>
              <a:buAutoNum type="alpha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Private hospitals, polyclinic, nursing homes and dispensaries</a:t>
            </a:r>
          </a:p>
          <a:p>
            <a:pPr marL="571500" indent="-571500">
              <a:buFont typeface="+mj-lt"/>
              <a:buAutoNum type="alpha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General practitioners and clinics</a:t>
            </a:r>
          </a:p>
          <a:p>
            <a:pPr marL="1828800" lvl="3" indent="-571500">
              <a:buFont typeface="+mj-lt"/>
              <a:buAutoNum type="alphaL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Indigenous system of medicine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Ayurveda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Siddha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Unani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Tibbi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Homeopathy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Unregistered practitioners</a:t>
            </a:r>
          </a:p>
          <a:p>
            <a:pPr marL="2228850" lvl="4" indent="-514350">
              <a:buFont typeface="+mj-lt"/>
              <a:buAutoNum type="alphaL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Voluntary health agencies</a:t>
            </a:r>
          </a:p>
          <a:p>
            <a:pPr marL="2228850" lvl="4" indent="-514350">
              <a:buFont typeface="+mj-lt"/>
              <a:buAutoNum type="arabicPeriod" startAt="4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National health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programmes</a:t>
            </a:r>
            <a:endParaRPr lang="en-I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atin typeface="Cooper Black" pitchFamily="18" charset="0"/>
              </a:rPr>
              <a:t>Primary health care in India</a:t>
            </a:r>
            <a:endParaRPr lang="en-US" sz="54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oper Black" pitchFamily="18" charset="0"/>
              </a:rPr>
              <a:t>Rural Health care system in India </a:t>
            </a:r>
            <a:endParaRPr lang="en-US" sz="3600" dirty="0">
              <a:latin typeface="Cooper Black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3200400"/>
            <a:ext cx="7543800" cy="1447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 Black" pitchFamily="34" charset="0"/>
              </a:rPr>
              <a:t>Primary Health Centre (PHC)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  Referral unit for 4-6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Subcentres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 4-6 bedded manned with a Medical Officer in-charge and 14 subordinate paramedical staff no. of PHCs with specialized Health Services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1447800"/>
            <a:ext cx="7543800" cy="1295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 Black" pitchFamily="34" charset="0"/>
              </a:rPr>
              <a:t>Community Health Centre (CHC)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  30 bedded Hospital/ Referral unit for 4 no. of PHCs with specialized Health Services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5181600"/>
            <a:ext cx="7620000" cy="1371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 Black" pitchFamily="34" charset="0"/>
              </a:rPr>
              <a:t>Sub Centre (SC)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Most peripheral contact point of community with Primary Health Care system; manned with one MPW(M) and MPW(F)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 rot="16200000">
            <a:off x="-2005584" y="3834384"/>
            <a:ext cx="5029200" cy="408432"/>
          </a:xfrm>
          <a:prstGeom prst="striped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Rural Health care system in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514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health care infrastructure in rural areas has been developed as a </a:t>
            </a:r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 tier system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is based on the above population norms.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oup 100"/>
          <p:cNvGraphicFramePr>
            <a:graphicFrameLocks noGrp="1"/>
          </p:cNvGraphicFramePr>
          <p:nvPr/>
        </p:nvGraphicFramePr>
        <p:xfrm>
          <a:off x="457200" y="3124199"/>
          <a:ext cx="8305801" cy="33528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49724"/>
                <a:gridCol w="2173481"/>
                <a:gridCol w="3182596"/>
              </a:tblGrid>
              <a:tr h="49836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Health Facility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Population Norms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3591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Plain Area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Hilly/Tribal/Difficult Area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/>
                </a:tc>
              </a:tr>
              <a:tr h="4983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oper Black" pitchFamily="18" charset="0"/>
                        </a:rPr>
                        <a:t>Sub-Centre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ooper Black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735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oper Black" pitchFamily="18" charset="0"/>
                        </a:rPr>
                        <a:t>Primary Health Centre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ooper Black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30,000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884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oper Black" pitchFamily="18" charset="0"/>
                        </a:rPr>
                        <a:t>Community Health Centre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ooper Black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1,20,000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80,000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4325"/>
            <a:ext cx="8229600" cy="676275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Cooper Black" pitchFamily="18" charset="0"/>
              </a:rPr>
              <a:t>Sub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ooper Black" pitchFamily="18" charset="0"/>
              </a:rPr>
              <a:t>Center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en-US" sz="2300" dirty="0" smtClean="0">
                <a:effectLst/>
              </a:rPr>
              <a:t>  </a:t>
            </a:r>
          </a:p>
          <a:p>
            <a:pPr lvl="5" algn="just">
              <a:lnSpc>
                <a:spcPct val="120000"/>
              </a:lnSpc>
              <a:buFont typeface="Wingdings" pitchFamily="2" charset="2"/>
              <a:buChar char="q"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They are established on the basis of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One SC for every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5,000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pop in general and…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One SC for every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3,000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pop in hilly, tribal and backward areas</a:t>
            </a:r>
          </a:p>
          <a:p>
            <a:pPr algn="just" eaLnBrk="1" hangingPunct="1">
              <a:lnSpc>
                <a:spcPct val="120000"/>
              </a:lnSpc>
              <a:buNone/>
              <a:defRPr/>
            </a:pPr>
            <a:endParaRPr lang="en-US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Each Sub-Centre is manned by one Male and one female Health Worker.  </a:t>
            </a:r>
          </a:p>
          <a:p>
            <a:pPr lvl="5" algn="just">
              <a:lnSpc>
                <a:spcPct val="120000"/>
              </a:lnSpc>
              <a:buFont typeface="Wingdings" pitchFamily="2" charset="2"/>
              <a:buChar char="q"/>
              <a:defRPr/>
            </a:pPr>
            <a:endParaRPr lang="en-US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One Lady Health Worker (LHV) is entrusted with the task of supervision of six Sub-Centers.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Components of healthcare delivery system</a:t>
            </a:r>
            <a:endParaRPr lang="en-US" dirty="0"/>
          </a:p>
        </p:txBody>
      </p:sp>
      <p:pic>
        <p:nvPicPr>
          <p:cNvPr id="4" name="Picture 2" descr="http://ec.europa.eu/enterprise/policies/security/media/photos/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514600"/>
            <a:ext cx="2771775" cy="22193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2981326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>Structure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>Process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>Outcomes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>Flow of patients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14400"/>
            <a:ext cx="8534400" cy="5640388"/>
          </a:xfrm>
        </p:spPr>
        <p:txBody>
          <a:bodyPr rtlCol="0"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Sub Centre are assigned tasks relating to interpersonal communication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	…..in order to bring about behavioral change and provide services in relation to…. </a:t>
            </a:r>
          </a:p>
          <a:p>
            <a:pPr lvl="4" algn="just">
              <a:lnSpc>
                <a:spcPct val="80000"/>
              </a:lnSpc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Maternal and child health, 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Family welfare, 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Nutrition, 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Immunization, 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Diarrhea control and 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Control of communicable diseases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programmes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lnSpc>
                <a:spcPct val="80000"/>
              </a:lnSpc>
              <a:buNone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  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The sub centre are provided with basic drugs for minor ailments.</a:t>
            </a:r>
            <a:endParaRPr lang="en-US" sz="30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858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 descr="Image result for sub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F: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86200"/>
            <a:ext cx="3810000" cy="2590800"/>
          </a:xfrm>
          <a:prstGeom prst="rect">
            <a:avLst/>
          </a:prstGeom>
          <a:noFill/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0"/>
            <a:ext cx="3806825" cy="30299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60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oper Black" pitchFamily="18" charset="0"/>
              </a:rPr>
              <a:t>Primary Health Center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2578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PHC is the first contact point between village community and the Medical Officer. </a:t>
            </a:r>
          </a:p>
          <a:p>
            <a:pPr lvl="3" algn="just">
              <a:lnSpc>
                <a:spcPct val="80000"/>
              </a:lnSpc>
              <a:buFont typeface="Wingdings" pitchFamily="2" charset="2"/>
              <a:buChar char="q"/>
            </a:pPr>
            <a:endParaRPr lang="en-US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integrated 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curative and preventive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 health care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to</a:t>
            </a:r>
            <a:endParaRPr lang="en-US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3" algn="just">
              <a:lnSpc>
                <a:spcPct val="80000"/>
              </a:lnSpc>
              <a:buNone/>
            </a:pPr>
            <a:r>
              <a:rPr lang="en-US" sz="16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At present, a PHC is manned by a Medical Officer supported by 14  paramedical and other staff.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acts as a referral unit for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SubCentres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has 4 - 6 beds for patients.  </a:t>
            </a:r>
          </a:p>
          <a:p>
            <a:pPr algn="just">
              <a:lnSpc>
                <a:spcPct val="11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activities of PHC involve curative, preventive, primitive and Family Welfare Services.  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National Health Plan (1983) proposed reorganization of PHCs on the basis of….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One PHC for every…..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30,000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pop in Rural areas</a:t>
            </a:r>
          </a:p>
          <a:p>
            <a:pPr lvl="1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One PHC for every…..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50,000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pop in Urban areas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PHC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4" name="Picture 2" descr="C:\Users\BHASKARS\Desktop\comm med\20131227_110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667000" cy="1981200"/>
          </a:xfrm>
          <a:prstGeom prst="rect">
            <a:avLst/>
          </a:prstGeom>
          <a:noFill/>
        </p:spPr>
      </p:pic>
      <p:pic>
        <p:nvPicPr>
          <p:cNvPr id="6" name="Picture 4" descr="C:\Users\Rajesh\Documents\Bluetooth Folder\20141124_115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70196" y="1330404"/>
            <a:ext cx="2127408" cy="2514600"/>
          </a:xfrm>
          <a:prstGeom prst="rect">
            <a:avLst/>
          </a:prstGeom>
          <a:noFill/>
        </p:spPr>
      </p:pic>
      <p:pic>
        <p:nvPicPr>
          <p:cNvPr id="7" name="Picture 4" descr="C:\Users\Rajesh\Desktop\phc\PHC\20141124_120825-1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10000"/>
            <a:ext cx="2574004" cy="2748880"/>
          </a:xfrm>
          <a:prstGeom prst="rect">
            <a:avLst/>
          </a:prstGeom>
          <a:noFill/>
        </p:spPr>
      </p:pic>
      <p:pic>
        <p:nvPicPr>
          <p:cNvPr id="8" name="Picture 5" descr="C:\Users\Rajesh\Desktop\phc\PHC\IMG_20141124_121434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200"/>
            <a:ext cx="2667000" cy="2643336"/>
          </a:xfrm>
          <a:prstGeom prst="rect">
            <a:avLst/>
          </a:prstGeom>
          <a:noFill/>
        </p:spPr>
      </p:pic>
      <p:pic>
        <p:nvPicPr>
          <p:cNvPr id="9" name="Picture 2" descr="C:\Users\Rajesh\Documents\Bluetooth Folder\20141124_1141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51848" y="3830355"/>
            <a:ext cx="2590800" cy="2702496"/>
          </a:xfrm>
          <a:prstGeom prst="rect">
            <a:avLst/>
          </a:prstGeom>
          <a:noFill/>
        </p:spPr>
      </p:pic>
      <p:pic>
        <p:nvPicPr>
          <p:cNvPr id="10" name="Picture 3" descr="C:\Users\Rajesh\Documents\Bluetooth Folder\20141124_1141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400800" y="1219200"/>
            <a:ext cx="2133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Functions of PHCs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Medical care </a:t>
            </a:r>
          </a:p>
          <a:p>
            <a:pPr lvl="4" algn="just">
              <a:lnSpc>
                <a:spcPct val="80000"/>
              </a:lnSpc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Health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programmes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3" algn="just">
              <a:lnSpc>
                <a:spcPct val="80000"/>
              </a:lnSpc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MCH care and family planning</a:t>
            </a:r>
          </a:p>
          <a:p>
            <a:pPr lvl="3" algn="just">
              <a:lnSpc>
                <a:spcPct val="80000"/>
              </a:lnSpc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Health education and training</a:t>
            </a:r>
          </a:p>
          <a:p>
            <a:pPr lvl="3" algn="just">
              <a:lnSpc>
                <a:spcPct val="80000"/>
              </a:lnSpc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Referral services</a:t>
            </a:r>
          </a:p>
          <a:p>
            <a:pPr lvl="4" algn="just">
              <a:lnSpc>
                <a:spcPct val="80000"/>
              </a:lnSpc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Safe water supply and basic sanitation</a:t>
            </a:r>
          </a:p>
          <a:p>
            <a:pPr lvl="5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Prevention and control of locally endemic diseases</a:t>
            </a:r>
          </a:p>
          <a:p>
            <a:pPr lvl="4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Collection and reporting of vital events</a:t>
            </a:r>
          </a:p>
          <a:p>
            <a:pPr lvl="4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Basic laboratory services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Staffing of PHCs</a:t>
            </a:r>
            <a:endParaRPr lang="en-US" dirty="0">
              <a:latin typeface="Cooper Black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oper Black" pitchFamily="18" charset="0"/>
              </a:rPr>
              <a:t>Community Health Center (CHC)</a:t>
            </a:r>
            <a:endParaRPr lang="en-US" sz="3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8000 </a:t>
            </a:r>
            <a:r>
              <a:rPr lang="en-US" altLang="zh-TW" dirty="0" smtClean="0">
                <a:latin typeface="Arial" pitchFamily="34" charset="0"/>
                <a:cs typeface="Arial" pitchFamily="34" charset="0"/>
              </a:rPr>
              <a:t>to 1.2 lakh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5" algn="just">
              <a:lnSpc>
                <a:spcPct val="120000"/>
              </a:lnSpc>
              <a:buFont typeface="Wingdings" pitchFamily="2" charset="2"/>
              <a:buChar char="q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5" algn="just">
              <a:lnSpc>
                <a:spcPct val="120000"/>
              </a:lnSpc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has 30 in-door beds with one OT, X-ray,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Room and Laboratory facilities.  </a:t>
            </a:r>
          </a:p>
          <a:p>
            <a:pPr lvl="5" algn="just">
              <a:lnSpc>
                <a:spcPct val="120000"/>
              </a:lnSpc>
              <a:buFont typeface="Wingdings" pitchFamily="2" charset="2"/>
              <a:buChar char="q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serves as a referral centre for 4 PHCs and also provides facilities for obstetric care and specialist consultations.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Functions of CHCs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Care of Routine and Emergency Cases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Surgery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Care of Routine and Emergency Cases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Medicine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Maternal health care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Newborn Care and Child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Health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Family planning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School health services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ooper Black" pitchFamily="18" charset="0"/>
              </a:rPr>
              <a:t>Staffing of CHCs</a:t>
            </a:r>
            <a:endParaRPr lang="en-US" sz="3600" dirty="0">
              <a:latin typeface="Cooper Black" pitchFamily="18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8127"/>
            <a:ext cx="9144000" cy="605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Levels of health care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810000" y="1752600"/>
          <a:ext cx="513588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897082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Primary Health  care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Provided at the community level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Secondary health care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Provided at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DH etc.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Tertiary health care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Provided at hospitals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2667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Arial Black" pitchFamily="34" charset="0"/>
              </a:rPr>
              <a:t>Tertiary health care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048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678" y="0"/>
            <a:ext cx="91746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SHORTCOMINGS OF HEALTH CARE DELIVERY SYSTEM IN </a:t>
            </a:r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1.Inverse care.</a:t>
            </a:r>
          </a:p>
          <a:p>
            <a:r>
              <a:rPr lang="en-US" dirty="0" smtClean="0"/>
              <a:t>2.Impowerising care.</a:t>
            </a:r>
          </a:p>
          <a:p>
            <a:r>
              <a:rPr lang="en-US" dirty="0" smtClean="0"/>
              <a:t>3.Fragmented and fragmenting care.</a:t>
            </a:r>
          </a:p>
          <a:p>
            <a:r>
              <a:rPr lang="en-US" dirty="0" smtClean="0"/>
              <a:t>4.Unsafe care.</a:t>
            </a:r>
          </a:p>
          <a:p>
            <a:r>
              <a:rPr lang="en-US" dirty="0" smtClean="0"/>
              <a:t>5.Misdirected 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RECOMMENDATIONS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Integration between all sectors</a:t>
            </a:r>
            <a:endParaRPr lang="en-IN" dirty="0"/>
          </a:p>
          <a:p>
            <a:pPr lvl="0"/>
            <a:r>
              <a:rPr lang="en-US" dirty="0"/>
              <a:t>Emphasis on health promotion and disease prevention</a:t>
            </a:r>
            <a:endParaRPr lang="en-IN" dirty="0"/>
          </a:p>
          <a:p>
            <a:pPr lvl="0"/>
            <a:r>
              <a:rPr lang="en-US" dirty="0"/>
              <a:t>Monitoring of health status and needs</a:t>
            </a:r>
            <a:endParaRPr lang="en-IN" dirty="0"/>
          </a:p>
          <a:p>
            <a:pPr lvl="0"/>
            <a:r>
              <a:rPr lang="en-US" dirty="0"/>
              <a:t>Evidence </a:t>
            </a:r>
            <a:r>
              <a:rPr lang="en-US" dirty="0" err="1"/>
              <a:t>based,cost-effective,equitable,universal,ethical</a:t>
            </a:r>
            <a:r>
              <a:rPr lang="en-US" dirty="0"/>
              <a:t> and comprehensive care</a:t>
            </a:r>
            <a:endParaRPr lang="en-IN" dirty="0"/>
          </a:p>
          <a:p>
            <a:pPr lvl="0"/>
            <a:r>
              <a:rPr lang="en-US" dirty="0"/>
              <a:t>Improve conditions</a:t>
            </a:r>
            <a:endParaRPr lang="en-IN" dirty="0"/>
          </a:p>
          <a:p>
            <a:pPr lvl="0"/>
            <a:r>
              <a:rPr lang="en-US" dirty="0"/>
              <a:t>Overcome barriers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7371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81400"/>
            <a:ext cx="8229600" cy="21637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8000" dirty="0" smtClean="0">
                <a:latin typeface="Cooper Black" pitchFamily="18" charset="0"/>
              </a:rPr>
              <a:t>Thank you</a:t>
            </a:r>
            <a:endParaRPr lang="en-IN" sz="8000" dirty="0">
              <a:latin typeface="Cooper Blac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6002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To be continued…</a:t>
            </a:r>
          </a:p>
          <a:p>
            <a:endParaRPr lang="en-IN" sz="2800" dirty="0" smtClean="0"/>
          </a:p>
          <a:p>
            <a:r>
              <a:rPr lang="en-IN" sz="2800" dirty="0" smtClean="0"/>
              <a:t>-ORAL HEALTH CARE DELIVERY SYSTEM</a:t>
            </a:r>
            <a:endParaRPr lang="en-IN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u="sng" dirty="0"/>
              <a:t>ALMA ATA DECLARATION-HEALTH FOR ALL BY 2000 AD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2" y="2728914"/>
            <a:ext cx="2645636" cy="360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19350"/>
            <a:ext cx="3429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0850" y="3257550"/>
            <a:ext cx="18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PRIMARY HEALTH CARE</a:t>
            </a:r>
            <a:endParaRPr lang="en-IN" sz="3200" b="1" dirty="0"/>
          </a:p>
        </p:txBody>
      </p:sp>
      <p:sp>
        <p:nvSpPr>
          <p:cNvPr id="3" name="Right Arrow 2"/>
          <p:cNvSpPr/>
          <p:nvPr/>
        </p:nvSpPr>
        <p:spPr>
          <a:xfrm>
            <a:off x="6019800" y="4042380"/>
            <a:ext cx="651510" cy="20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31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Alma-Ata conference, 1978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6322" name="AutoShape 2" descr="Image result for Alma-Ata international confer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4" name="Picture 4" descr="http://apps.nlm.nih.gov/againsttheodds/images/exhibit/OB0501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788639"/>
            <a:ext cx="3657600" cy="2326162"/>
          </a:xfrm>
          <a:prstGeom prst="rect">
            <a:avLst/>
          </a:prstGeom>
          <a:noFill/>
        </p:spPr>
      </p:pic>
      <p:pic>
        <p:nvPicPr>
          <p:cNvPr id="56326" name="Picture 6" descr="https://encrypted-tbn2.gstatic.com/images?q=tbn:ANd9GcQrqwupmKp85NwRz_cCTaLaF8fYomruRO1sbBTbxLi5VuIfbSh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882"/>
            <a:ext cx="3810000" cy="2666118"/>
          </a:xfrm>
          <a:prstGeom prst="rect">
            <a:avLst/>
          </a:prstGeom>
          <a:noFill/>
        </p:spPr>
      </p:pic>
      <p:pic>
        <p:nvPicPr>
          <p:cNvPr id="56330" name="Picture 10" descr="Image result for Alma-Ata international confer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71340"/>
            <a:ext cx="3581400" cy="2181860"/>
          </a:xfrm>
          <a:prstGeom prst="rect">
            <a:avLst/>
          </a:prstGeom>
          <a:noFill/>
        </p:spPr>
      </p:pic>
      <p:pic>
        <p:nvPicPr>
          <p:cNvPr id="56332" name="Picture 12" descr="http://www.avalanche-center.org/Incidents/2005-06/photos/kazakhstan-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67201"/>
            <a:ext cx="373380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Black" pitchFamily="18" charset="0"/>
              </a:rPr>
              <a:t>Primary health care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fontScale="92500"/>
          </a:bodyPr>
          <a:lstStyle/>
          <a:p>
            <a:pPr lvl="3">
              <a:buFont typeface="Wingdings" pitchFamily="2" charset="2"/>
              <a:buChar char="q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Essential health care; based on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practical,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scientifically sound, and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socially acceptable method and technology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….</a:t>
            </a:r>
          </a:p>
          <a:p>
            <a:pPr lvl="5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made universally accessible to individuals and families of the community through their full participation and at a cost that community and country can afford to maintain every stage of their development in the spirit of self determination.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oper Black" pitchFamily="18" charset="0"/>
              </a:rPr>
              <a:t>Elements of primary health care</a:t>
            </a:r>
            <a:endParaRPr lang="en-US" sz="3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696200" cy="5410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Education about prevailing health conditions and methods to prevent and control them</a:t>
            </a:r>
          </a:p>
          <a:p>
            <a:pPr marL="1771650" lvl="3" indent="-5143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Promotion of food supply and proper nutrition</a:t>
            </a:r>
          </a:p>
          <a:p>
            <a:pPr marL="2228850" lvl="4" indent="-5143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Adequate water supply and basic sanitation</a:t>
            </a:r>
          </a:p>
          <a:p>
            <a:pPr marL="2686050" lvl="5" indent="-5143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Maternal and child health care with family planning</a:t>
            </a:r>
          </a:p>
          <a:p>
            <a:pPr marL="2228850" lvl="4" indent="-5143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Immunization against major infectious diseases</a:t>
            </a:r>
          </a:p>
          <a:p>
            <a:pPr marL="3143250" lvl="6" indent="-5143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Prevention and control of locally endemic diseases</a:t>
            </a:r>
          </a:p>
          <a:p>
            <a:pPr marL="2686050" lvl="5" indent="-5143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Appropriate treatment of common diseases and injuries</a:t>
            </a:r>
          </a:p>
          <a:p>
            <a:pPr marL="2228850" lvl="4" indent="-514350">
              <a:lnSpc>
                <a:spcPct val="120000"/>
              </a:lnSpc>
              <a:buFont typeface="+mj-lt"/>
              <a:buAutoNum type="arabicPeriod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Provision of essential drugs 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https://encrypted-tbn2.gstatic.com/images?q=tbn:ANd9GcT0sn5u2CvdI8e7qbnGood6_Ww5HPs4IH4giPu77hgof2QUHx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00200"/>
            <a:ext cx="261937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oper Black" pitchFamily="18" charset="0"/>
              </a:rPr>
              <a:t>Principles of primary health care</a:t>
            </a:r>
            <a:endParaRPr lang="en-US" sz="3600" dirty="0">
              <a:latin typeface="Cooper Black" pitchFamily="18" charset="0"/>
            </a:endParaRPr>
          </a:p>
        </p:txBody>
      </p:sp>
      <p:pic>
        <p:nvPicPr>
          <p:cNvPr id="1026" name="Picture 2" descr="http://static1.squarespace.com/static/51b28c04e4b01e3c41a367da/t/51cde0b6e4b08819bd7bf113/1372446903159/782074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2209800" cy="1467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blog.loukavar.com/wp-content/uploads/2012/02/commun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2514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://www.northwoodschools.org/cms/lib02/OH01001363/Centricity/Domain/246/GoldenNuggets.CmptrKi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953000"/>
            <a:ext cx="2286000" cy="165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32" name="AutoShape 8" descr="http://mackcollier.com/wp-content/uploads/2011/12/All-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F:\e governance\All-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2133600" cy="1805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Cloud 8"/>
          <p:cNvSpPr/>
          <p:nvPr/>
        </p:nvSpPr>
        <p:spPr>
          <a:xfrm>
            <a:off x="1828800" y="1219200"/>
            <a:ext cx="5181600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Arial Black" pitchFamily="34" charset="0"/>
              </a:rPr>
              <a:t>Equitable distribution</a:t>
            </a:r>
          </a:p>
        </p:txBody>
      </p:sp>
      <p:sp>
        <p:nvSpPr>
          <p:cNvPr id="10" name="Cloud 9"/>
          <p:cNvSpPr/>
          <p:nvPr/>
        </p:nvSpPr>
        <p:spPr>
          <a:xfrm>
            <a:off x="304800" y="3048000"/>
            <a:ext cx="5562600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 Black" pitchFamily="34" charset="0"/>
              </a:rPr>
              <a:t>Community participation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2057400" y="4114800"/>
            <a:ext cx="5334000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Arial Black" pitchFamily="34" charset="0"/>
              </a:rPr>
              <a:t>Intersectoral</a:t>
            </a:r>
            <a:r>
              <a:rPr lang="en-US" dirty="0" smtClean="0">
                <a:latin typeface="Arial Black" pitchFamily="34" charset="0"/>
              </a:rPr>
              <a:t> coordination </a:t>
            </a:r>
          </a:p>
        </p:txBody>
      </p:sp>
      <p:sp>
        <p:nvSpPr>
          <p:cNvPr id="12" name="Cloud 11"/>
          <p:cNvSpPr/>
          <p:nvPr/>
        </p:nvSpPr>
        <p:spPr>
          <a:xfrm>
            <a:off x="1676400" y="5791200"/>
            <a:ext cx="4800600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 Black" pitchFamily="34" charset="0"/>
              </a:rPr>
              <a:t>Appropriate technology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eme2">
  <a:themeElements>
    <a:clrScheme name="Custom Design 2">
      <a:dk1>
        <a:srgbClr val="000000"/>
      </a:dk1>
      <a:lt1>
        <a:srgbClr val="EAEAEA"/>
      </a:lt1>
      <a:dk2>
        <a:srgbClr val="000000"/>
      </a:dk2>
      <a:lt2>
        <a:srgbClr val="808080"/>
      </a:lt2>
      <a:accent1>
        <a:srgbClr val="22DF1F"/>
      </a:accent1>
      <a:accent2>
        <a:srgbClr val="56BCED"/>
      </a:accent2>
      <a:accent3>
        <a:srgbClr val="F3F3F3"/>
      </a:accent3>
      <a:accent4>
        <a:srgbClr val="000000"/>
      </a:accent4>
      <a:accent5>
        <a:srgbClr val="ABECAB"/>
      </a:accent5>
      <a:accent6>
        <a:srgbClr val="4DAAD7"/>
      </a:accent6>
      <a:hlink>
        <a:srgbClr val="0E5B0D"/>
      </a:hlink>
      <a:folHlink>
        <a:srgbClr val="093E57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37E334"/>
        </a:accent1>
        <a:accent2>
          <a:srgbClr val="15BC15"/>
        </a:accent2>
        <a:accent3>
          <a:srgbClr val="F3F3F3"/>
        </a:accent3>
        <a:accent4>
          <a:srgbClr val="000000"/>
        </a:accent4>
        <a:accent5>
          <a:srgbClr val="AEEFAE"/>
        </a:accent5>
        <a:accent6>
          <a:srgbClr val="12AA12"/>
        </a:accent6>
        <a:hlink>
          <a:srgbClr val="296929"/>
        </a:hlink>
        <a:folHlink>
          <a:srgbClr val="4A82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56BCED"/>
        </a:accent2>
        <a:accent3>
          <a:srgbClr val="F3F3F3"/>
        </a:accent3>
        <a:accent4>
          <a:srgbClr val="000000"/>
        </a:accent4>
        <a:accent5>
          <a:srgbClr val="ABECAB"/>
        </a:accent5>
        <a:accent6>
          <a:srgbClr val="4DAAD7"/>
        </a:accent6>
        <a:hlink>
          <a:srgbClr val="0E5B0D"/>
        </a:hlink>
        <a:folHlink>
          <a:srgbClr val="093E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E84099"/>
        </a:accent2>
        <a:accent3>
          <a:srgbClr val="F3F3F3"/>
        </a:accent3>
        <a:accent4>
          <a:srgbClr val="000000"/>
        </a:accent4>
        <a:accent5>
          <a:srgbClr val="ABECAB"/>
        </a:accent5>
        <a:accent6>
          <a:srgbClr val="D2398A"/>
        </a:accent6>
        <a:hlink>
          <a:srgbClr val="6B4529"/>
        </a:hlink>
        <a:folHlink>
          <a:srgbClr val="6B2C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EAEAEA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796CD6"/>
        </a:accent2>
        <a:accent3>
          <a:srgbClr val="F3F3F3"/>
        </a:accent3>
        <a:accent4>
          <a:srgbClr val="000000"/>
        </a:accent4>
        <a:accent5>
          <a:srgbClr val="ABECAB"/>
        </a:accent5>
        <a:accent6>
          <a:srgbClr val="6D61C2"/>
        </a:accent6>
        <a:hlink>
          <a:srgbClr val="6B6129"/>
        </a:hlink>
        <a:folHlink>
          <a:srgbClr val="5928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7E334"/>
        </a:accent1>
        <a:accent2>
          <a:srgbClr val="15BC15"/>
        </a:accent2>
        <a:accent3>
          <a:srgbClr val="FFFFFF"/>
        </a:accent3>
        <a:accent4>
          <a:srgbClr val="000000"/>
        </a:accent4>
        <a:accent5>
          <a:srgbClr val="AEEFAE"/>
        </a:accent5>
        <a:accent6>
          <a:srgbClr val="12AA12"/>
        </a:accent6>
        <a:hlink>
          <a:srgbClr val="296929"/>
        </a:hlink>
        <a:folHlink>
          <a:srgbClr val="4A82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56BCED"/>
        </a:accent2>
        <a:accent3>
          <a:srgbClr val="FFFFFF"/>
        </a:accent3>
        <a:accent4>
          <a:srgbClr val="000000"/>
        </a:accent4>
        <a:accent5>
          <a:srgbClr val="ABECAB"/>
        </a:accent5>
        <a:accent6>
          <a:srgbClr val="4DAAD7"/>
        </a:accent6>
        <a:hlink>
          <a:srgbClr val="0E5B0D"/>
        </a:hlink>
        <a:folHlink>
          <a:srgbClr val="093E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E84099"/>
        </a:accent2>
        <a:accent3>
          <a:srgbClr val="FFFFFF"/>
        </a:accent3>
        <a:accent4>
          <a:srgbClr val="000000"/>
        </a:accent4>
        <a:accent5>
          <a:srgbClr val="ABECAB"/>
        </a:accent5>
        <a:accent6>
          <a:srgbClr val="D2398A"/>
        </a:accent6>
        <a:hlink>
          <a:srgbClr val="6B4529"/>
        </a:hlink>
        <a:folHlink>
          <a:srgbClr val="6B2C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2DF1F"/>
        </a:accent1>
        <a:accent2>
          <a:srgbClr val="796CD6"/>
        </a:accent2>
        <a:accent3>
          <a:srgbClr val="FFFFFF"/>
        </a:accent3>
        <a:accent4>
          <a:srgbClr val="000000"/>
        </a:accent4>
        <a:accent5>
          <a:srgbClr val="ABECAB"/>
        </a:accent5>
        <a:accent6>
          <a:srgbClr val="6D61C2"/>
        </a:accent6>
        <a:hlink>
          <a:srgbClr val="6B6129"/>
        </a:hlink>
        <a:folHlink>
          <a:srgbClr val="5928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1060</Words>
  <Application>Microsoft Office PowerPoint</Application>
  <PresentationFormat>On-screen Show (4:3)</PresentationFormat>
  <Paragraphs>287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3_Theme2</vt:lpstr>
      <vt:lpstr>Health Care Delivery System in India</vt:lpstr>
      <vt:lpstr>Introduction </vt:lpstr>
      <vt:lpstr>Components of healthcare delivery system</vt:lpstr>
      <vt:lpstr>Levels of health care</vt:lpstr>
      <vt:lpstr>ALMA ATA DECLARATION-HEALTH FOR ALL BY 2000 AD  </vt:lpstr>
      <vt:lpstr>Alma-Ata conference, 1978</vt:lpstr>
      <vt:lpstr>Primary health care</vt:lpstr>
      <vt:lpstr>Elements of primary health care</vt:lpstr>
      <vt:lpstr>Principles of primary health care</vt:lpstr>
      <vt:lpstr>HEALTH CARE SYSTEM -MODEL</vt:lpstr>
      <vt:lpstr>Health System in India</vt:lpstr>
      <vt:lpstr>At the central level</vt:lpstr>
      <vt:lpstr>PowerPoint Presentation</vt:lpstr>
      <vt:lpstr>Functions of MoHFW</vt:lpstr>
      <vt:lpstr>PowerPoint Presentation</vt:lpstr>
      <vt:lpstr>Functions of Directorate General of Health services</vt:lpstr>
      <vt:lpstr>Central Council of health </vt:lpstr>
      <vt:lpstr>Functions </vt:lpstr>
      <vt:lpstr>State Level</vt:lpstr>
      <vt:lpstr>Functions at state ministry</vt:lpstr>
      <vt:lpstr>At District level</vt:lpstr>
      <vt:lpstr>District Level</vt:lpstr>
      <vt:lpstr>Health Services</vt:lpstr>
      <vt:lpstr>Health care systems</vt:lpstr>
      <vt:lpstr>PowerPoint Presentation</vt:lpstr>
      <vt:lpstr>PowerPoint Presentation</vt:lpstr>
      <vt:lpstr>Rural Health care system in India </vt:lpstr>
      <vt:lpstr>Rural Health care system in India </vt:lpstr>
      <vt:lpstr>Sub Center</vt:lpstr>
      <vt:lpstr>PowerPoint Presentation</vt:lpstr>
      <vt:lpstr>PowerPoint Presentation</vt:lpstr>
      <vt:lpstr>Primary Health Center</vt:lpstr>
      <vt:lpstr>PowerPoint Presentation</vt:lpstr>
      <vt:lpstr>PHC</vt:lpstr>
      <vt:lpstr>Functions of PHCs</vt:lpstr>
      <vt:lpstr>Staffing of PHCs</vt:lpstr>
      <vt:lpstr>Community Health Center (CHC)</vt:lpstr>
      <vt:lpstr>Functions of CHCs</vt:lpstr>
      <vt:lpstr>Staffing of CHCs</vt:lpstr>
      <vt:lpstr>PowerPoint Presentation</vt:lpstr>
      <vt:lpstr>PowerPoint Presentation</vt:lpstr>
      <vt:lpstr>SHORTCOMINGS OF HEALTH CARE DELIVERY SYSTEM IN INDIA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Delivery System in India</dc:title>
  <dc:creator>commed3</dc:creator>
  <cp:lastModifiedBy>Dr.Prashu</cp:lastModifiedBy>
  <cp:revision>645</cp:revision>
  <dcterms:created xsi:type="dcterms:W3CDTF">2006-08-16T00:00:00Z</dcterms:created>
  <dcterms:modified xsi:type="dcterms:W3CDTF">2015-10-28T09:48:44Z</dcterms:modified>
</cp:coreProperties>
</file>